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83" r:id="rId3"/>
    <p:sldId id="264" r:id="rId4"/>
    <p:sldId id="290" r:id="rId5"/>
    <p:sldId id="274" r:id="rId6"/>
    <p:sldId id="282" r:id="rId7"/>
    <p:sldId id="268" r:id="rId8"/>
    <p:sldId id="263" r:id="rId9"/>
    <p:sldId id="285" r:id="rId10"/>
    <p:sldId id="284" r:id="rId11"/>
    <p:sldId id="286" r:id="rId12"/>
    <p:sldId id="287" r:id="rId13"/>
    <p:sldId id="288" r:id="rId14"/>
    <p:sldId id="292" r:id="rId15"/>
    <p:sldId id="293" r:id="rId16"/>
    <p:sldId id="295" r:id="rId17"/>
    <p:sldId id="297" r:id="rId18"/>
    <p:sldId id="298" r:id="rId19"/>
    <p:sldId id="307" r:id="rId20"/>
    <p:sldId id="308" r:id="rId21"/>
    <p:sldId id="306" r:id="rId22"/>
    <p:sldId id="304" r:id="rId23"/>
    <p:sldId id="305" r:id="rId24"/>
    <p:sldId id="302" r:id="rId25"/>
    <p:sldId id="299" r:id="rId26"/>
    <p:sldId id="300" r:id="rId27"/>
    <p:sldId id="310" r:id="rId28"/>
    <p:sldId id="311" r:id="rId29"/>
    <p:sldId id="315" r:id="rId30"/>
    <p:sldId id="301" r:id="rId31"/>
    <p:sldId id="312" r:id="rId32"/>
    <p:sldId id="313" r:id="rId33"/>
    <p:sldId id="314" r:id="rId34"/>
    <p:sldId id="259" r:id="rId35"/>
    <p:sldId id="294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주현" initials="이주" lastIdx="1" clrIdx="0">
    <p:extLst>
      <p:ext uri="{19B8F6BF-5375-455C-9EA6-DF929625EA0E}">
        <p15:presenceInfo xmlns:p15="http://schemas.microsoft.com/office/powerpoint/2012/main" userId="f59edea7fb1bfe6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3726"/>
    <a:srgbClr val="C9C9C9"/>
    <a:srgbClr val="548235"/>
    <a:srgbClr val="D46F2B"/>
    <a:srgbClr val="EFEEEB"/>
    <a:srgbClr val="FFFF00"/>
    <a:srgbClr val="62488A"/>
    <a:srgbClr val="4472C4"/>
    <a:srgbClr val="8497B0"/>
    <a:srgbClr val="34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671" autoAdjust="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>
        <p:guide orient="horz" pos="2205"/>
        <p:guide pos="388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C4233-E253-4715-990C-E546A8AAD7A9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D5872-5D90-4882-951C-B33FAEEDD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49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1</a:t>
            </a:r>
            <a:r>
              <a:rPr lang="ko-KR" altLang="en-US" dirty="0"/>
              <a:t>조 조장을 </a:t>
            </a:r>
            <a:r>
              <a:rPr lang="ko-KR" altLang="en-US" dirty="0" err="1"/>
              <a:t>맡고있는</a:t>
            </a:r>
            <a:r>
              <a:rPr lang="ko-KR" altLang="en-US" dirty="0"/>
              <a:t> 이주은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저희조</a:t>
            </a:r>
            <a:r>
              <a:rPr lang="ko-KR" altLang="en-US" dirty="0"/>
              <a:t> 프로젝트 이름은 주간커피 이구요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주제는 </a:t>
            </a:r>
            <a:r>
              <a:rPr lang="en-US" altLang="ko-KR" dirty="0"/>
              <a:t>MSA </a:t>
            </a:r>
            <a:r>
              <a:rPr lang="ko-KR" altLang="en-US" dirty="0" err="1"/>
              <a:t>아키텍쳐</a:t>
            </a:r>
            <a:r>
              <a:rPr lang="ko-KR" altLang="en-US" dirty="0"/>
              <a:t> 기반의 커피구독 서비스 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478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297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6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사용기술이 앞에 </a:t>
            </a:r>
            <a:r>
              <a:rPr lang="ko-KR" altLang="en-US" dirty="0" err="1"/>
              <a:t>나와야함</a:t>
            </a:r>
            <a:endParaRPr lang="en-US" altLang="ko-KR" dirty="0"/>
          </a:p>
          <a:p>
            <a:r>
              <a:rPr lang="ko-KR" altLang="en-US" dirty="0"/>
              <a:t>부트스트랩 </a:t>
            </a:r>
            <a:r>
              <a:rPr lang="en-US" altLang="ko-KR" dirty="0"/>
              <a:t>5 </a:t>
            </a:r>
            <a:r>
              <a:rPr lang="ko-KR" altLang="en-US" dirty="0"/>
              <a:t>로 쓰기</a:t>
            </a:r>
            <a:endParaRPr lang="en-US" altLang="ko-KR" dirty="0"/>
          </a:p>
          <a:p>
            <a:r>
              <a:rPr lang="ko-KR" altLang="en-US" dirty="0" err="1"/>
              <a:t>리덕스</a:t>
            </a:r>
            <a:r>
              <a:rPr lang="ko-KR" altLang="en-US" dirty="0"/>
              <a:t> 사가 </a:t>
            </a:r>
            <a:r>
              <a:rPr lang="en-US" altLang="ko-KR" dirty="0"/>
              <a:t>- &gt; </a:t>
            </a:r>
            <a:r>
              <a:rPr lang="ko-KR" altLang="en-US" dirty="0"/>
              <a:t>사이드 이펙트</a:t>
            </a:r>
            <a:endParaRPr lang="en-US" altLang="ko-KR" dirty="0"/>
          </a:p>
          <a:p>
            <a:r>
              <a:rPr lang="en-US" altLang="ko-KR" dirty="0"/>
              <a:t>========================</a:t>
            </a:r>
          </a:p>
          <a:p>
            <a:r>
              <a:rPr lang="ko-KR" altLang="en-US" dirty="0"/>
              <a:t>저희가 사용할 기술은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----------------------------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프론트 엔드 </a:t>
            </a:r>
            <a:r>
              <a:rPr lang="en-US" altLang="ko-KR" dirty="0"/>
              <a:t>-&gt; </a:t>
            </a:r>
            <a:r>
              <a:rPr lang="ko-KR" altLang="en-US" dirty="0" err="1"/>
              <a:t>리액트</a:t>
            </a:r>
            <a:r>
              <a:rPr lang="ko-KR" altLang="en-US" dirty="0"/>
              <a:t> 프레임워크 위주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상태관리 </a:t>
            </a:r>
            <a:r>
              <a:rPr lang="en-US" altLang="ko-KR" dirty="0"/>
              <a:t>-&gt; </a:t>
            </a:r>
            <a:r>
              <a:rPr lang="ko-KR" altLang="en-US" dirty="0" err="1"/>
              <a:t>리덕스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백엔드</a:t>
            </a:r>
            <a:r>
              <a:rPr lang="ko-KR" altLang="en-US" dirty="0"/>
              <a:t> 연동 </a:t>
            </a:r>
            <a:r>
              <a:rPr lang="en-US" altLang="ko-KR" dirty="0"/>
              <a:t>-&gt;  </a:t>
            </a:r>
            <a:r>
              <a:rPr lang="ko-KR" altLang="en-US" dirty="0" err="1"/>
              <a:t>리덕스</a:t>
            </a:r>
            <a:r>
              <a:rPr lang="ko-KR" altLang="en-US" dirty="0"/>
              <a:t> 사가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시각적 효과 </a:t>
            </a:r>
            <a:r>
              <a:rPr lang="en-US" altLang="ko-KR" dirty="0"/>
              <a:t>-&gt; </a:t>
            </a:r>
            <a:r>
              <a:rPr lang="ko-KR" altLang="en-US" dirty="0"/>
              <a:t>부트스트랩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----------------------------</a:t>
            </a:r>
          </a:p>
          <a:p>
            <a:endParaRPr lang="en-US" altLang="ko-KR" dirty="0"/>
          </a:p>
          <a:p>
            <a:r>
              <a:rPr lang="ko-KR" altLang="en-US" dirty="0" err="1"/>
              <a:t>백엔드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스프링 프레임워크</a:t>
            </a:r>
            <a:r>
              <a:rPr lang="en-US" altLang="ko-KR" dirty="0"/>
              <a:t>, </a:t>
            </a:r>
            <a:r>
              <a:rPr lang="ko-KR" altLang="en-US" dirty="0"/>
              <a:t>스프링 부트로 서버환경 구성</a:t>
            </a:r>
            <a:endParaRPr lang="en-US" altLang="ko-KR" dirty="0"/>
          </a:p>
          <a:p>
            <a:r>
              <a:rPr lang="ko-KR" altLang="en-US" dirty="0"/>
              <a:t>롬복 라이브러리를 이용 </a:t>
            </a:r>
            <a:r>
              <a:rPr lang="en-US" altLang="ko-KR" dirty="0"/>
              <a:t>-&gt; </a:t>
            </a:r>
            <a:r>
              <a:rPr lang="ko-KR" altLang="en-US" dirty="0"/>
              <a:t>서버 구현의 편의성 더함</a:t>
            </a:r>
            <a:endParaRPr lang="en-US" altLang="ko-KR" dirty="0"/>
          </a:p>
          <a:p>
            <a:r>
              <a:rPr lang="en-US" altLang="ko-KR" dirty="0"/>
              <a:t>JPA </a:t>
            </a:r>
            <a:r>
              <a:rPr lang="ko-KR" altLang="en-US" dirty="0"/>
              <a:t>사용하여</a:t>
            </a:r>
            <a:r>
              <a:rPr lang="en-US" altLang="ko-KR" dirty="0"/>
              <a:t> </a:t>
            </a:r>
            <a:r>
              <a:rPr lang="en-US" altLang="ko-KR" dirty="0" err="1"/>
              <a:t>postgreSQL</a:t>
            </a:r>
            <a:r>
              <a:rPr lang="ko-KR" altLang="en-US" dirty="0"/>
              <a:t>로 데이터를 영속화 하여 저장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----------------------------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데이터 베이스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postgre</a:t>
            </a:r>
            <a:r>
              <a:rPr lang="en-US" altLang="ko-KR" dirty="0"/>
              <a:t> SQL DB : </a:t>
            </a:r>
            <a:r>
              <a:rPr lang="ko-KR" altLang="en-US" dirty="0"/>
              <a:t>데이터 영속화 저장</a:t>
            </a:r>
            <a:endParaRPr lang="en-US" altLang="ko-KR" dirty="0"/>
          </a:p>
          <a:p>
            <a:r>
              <a:rPr lang="en-US" altLang="ko-KR" dirty="0"/>
              <a:t>    - </a:t>
            </a:r>
            <a:r>
              <a:rPr lang="ko-KR" altLang="en-US" dirty="0"/>
              <a:t>영속화 </a:t>
            </a:r>
            <a:r>
              <a:rPr lang="en-US" altLang="ko-KR" dirty="0"/>
              <a:t>: </a:t>
            </a:r>
            <a:r>
              <a:rPr lang="ko-KR" altLang="en-US" dirty="0"/>
              <a:t>메모리에 들어있는 데이터를 하드디스크에 옮겨서 데이터가 휘발되지 않도록 저장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redis</a:t>
            </a:r>
            <a:r>
              <a:rPr lang="en-US" altLang="ko-KR" dirty="0"/>
              <a:t> DB : </a:t>
            </a:r>
            <a:r>
              <a:rPr lang="ko-KR" altLang="en-US" dirty="0"/>
              <a:t>캐시데이터 저장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----------------------------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클라우드 서버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RDS </a:t>
            </a:r>
            <a:r>
              <a:rPr lang="ko-KR" altLang="en-US" dirty="0"/>
              <a:t>클라우드 서버에 데이터베이스를 등록</a:t>
            </a:r>
            <a:endParaRPr lang="en-US" altLang="ko-KR" dirty="0"/>
          </a:p>
          <a:p>
            <a:r>
              <a:rPr lang="en-US" altLang="ko-KR" dirty="0"/>
              <a:t>EC2 </a:t>
            </a:r>
            <a:r>
              <a:rPr lang="ko-KR" altLang="en-US" dirty="0"/>
              <a:t>서버에 각서비스를 등록 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레빗엠큐</a:t>
            </a:r>
            <a:r>
              <a:rPr lang="ko-KR" altLang="en-US" dirty="0"/>
              <a:t> </a:t>
            </a:r>
            <a:r>
              <a:rPr lang="en-US" altLang="ko-KR" dirty="0"/>
              <a:t>=&gt; </a:t>
            </a:r>
          </a:p>
          <a:p>
            <a:r>
              <a:rPr lang="ko-KR" altLang="en-US" dirty="0"/>
              <a:t>각 </a:t>
            </a:r>
            <a:r>
              <a:rPr lang="en-US" altLang="ko-KR" dirty="0"/>
              <a:t>EC2</a:t>
            </a:r>
            <a:r>
              <a:rPr lang="ko-KR" altLang="en-US" dirty="0"/>
              <a:t>서버에 원활한 데이터 전달을 위해 </a:t>
            </a:r>
            <a:r>
              <a:rPr lang="en-US" altLang="ko-KR" dirty="0"/>
              <a:t>/ </a:t>
            </a:r>
            <a:r>
              <a:rPr lang="ko-KR" altLang="en-US" dirty="0" err="1"/>
              <a:t>메시지큐</a:t>
            </a:r>
            <a:r>
              <a:rPr lang="ko-KR" altLang="en-US" dirty="0"/>
              <a:t> 라는 데이터 전송방식 사용했는데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메시지 큐를 </a:t>
            </a:r>
            <a:r>
              <a:rPr lang="en-US" altLang="ko-KR" dirty="0"/>
              <a:t>RabbitMQ</a:t>
            </a:r>
            <a:r>
              <a:rPr lang="ko-KR" altLang="en-US" dirty="0"/>
              <a:t>라는 미들웨어로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엔진</a:t>
            </a:r>
            <a:r>
              <a:rPr lang="en-US" altLang="ko-KR" dirty="0"/>
              <a:t>X =&gt;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64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사례 분석은 비즈니스 모델과 서비스 모델</a:t>
            </a:r>
            <a:endParaRPr lang="en-US" altLang="ko-KR" dirty="0"/>
          </a:p>
          <a:p>
            <a:r>
              <a:rPr lang="ko-KR" altLang="en-US" dirty="0"/>
              <a:t>두가지 방면으로 분석을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비즈니스는 </a:t>
            </a:r>
            <a:r>
              <a:rPr lang="ko-KR" altLang="en-US" dirty="0" err="1"/>
              <a:t>프릿츠라는</a:t>
            </a:r>
            <a:r>
              <a:rPr lang="ko-KR" altLang="en-US" dirty="0"/>
              <a:t> 커피 브랜드를 분석했는데요</a:t>
            </a:r>
            <a:endParaRPr lang="en-US" altLang="ko-KR" dirty="0"/>
          </a:p>
          <a:p>
            <a:r>
              <a:rPr lang="ko-KR" altLang="en-US" dirty="0"/>
              <a:t>이 브랜드는 실제 카페 매장과 </a:t>
            </a:r>
            <a:endParaRPr lang="en-US" altLang="ko-KR" dirty="0"/>
          </a:p>
          <a:p>
            <a:r>
              <a:rPr lang="ko-KR" altLang="en-US" dirty="0"/>
              <a:t>원두를 생산하는 </a:t>
            </a:r>
            <a:r>
              <a:rPr lang="ko-KR" altLang="en-US" dirty="0" err="1"/>
              <a:t>로스터리</a:t>
            </a:r>
            <a:endParaRPr lang="en-US" altLang="ko-KR" dirty="0"/>
          </a:p>
          <a:p>
            <a:r>
              <a:rPr lang="ko-KR" altLang="en-US" dirty="0"/>
              <a:t>구독이 가능한 온라인 서비스 제공하고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페이지는 원두 구독 상세페이지구요</a:t>
            </a:r>
            <a:r>
              <a:rPr lang="en-US" altLang="ko-KR" dirty="0"/>
              <a:t>, </a:t>
            </a:r>
            <a:r>
              <a:rPr lang="ko-KR" altLang="en-US" dirty="0"/>
              <a:t>옆에 결제 옵션 창이 함께 보여집니다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저희도 상세 페이지 안에 이렇게 주문 옵션을 구현할 </a:t>
            </a:r>
            <a:r>
              <a:rPr lang="ko-KR" altLang="en-US" dirty="0" err="1"/>
              <a:t>생각이구요</a:t>
            </a:r>
            <a:endParaRPr lang="en-US" altLang="ko-KR" dirty="0"/>
          </a:p>
          <a:p>
            <a:r>
              <a:rPr lang="ko-KR" altLang="en-US" dirty="0"/>
              <a:t>여기서 주문 정보를 다음 프로세스로 전달 할 생각입니다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025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사례 분석은 비즈니스 모델과 서비스 모델</a:t>
            </a:r>
            <a:endParaRPr lang="en-US" altLang="ko-KR" dirty="0"/>
          </a:p>
          <a:p>
            <a:r>
              <a:rPr lang="ko-KR" altLang="en-US" dirty="0"/>
              <a:t>두가지 방면으로 분석을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비즈니스는 </a:t>
            </a:r>
            <a:r>
              <a:rPr lang="ko-KR" altLang="en-US" dirty="0" err="1"/>
              <a:t>프릿츠라는</a:t>
            </a:r>
            <a:r>
              <a:rPr lang="ko-KR" altLang="en-US" dirty="0"/>
              <a:t> 커피 브랜드를 분석했는데요</a:t>
            </a:r>
            <a:endParaRPr lang="en-US" altLang="ko-KR" dirty="0"/>
          </a:p>
          <a:p>
            <a:r>
              <a:rPr lang="ko-KR" altLang="en-US" dirty="0"/>
              <a:t>이 브랜드는 실제 카페 매장과 </a:t>
            </a:r>
            <a:endParaRPr lang="en-US" altLang="ko-KR" dirty="0"/>
          </a:p>
          <a:p>
            <a:r>
              <a:rPr lang="ko-KR" altLang="en-US" dirty="0"/>
              <a:t>원두를 생산하는 </a:t>
            </a:r>
            <a:r>
              <a:rPr lang="ko-KR" altLang="en-US" dirty="0" err="1"/>
              <a:t>로스터리</a:t>
            </a:r>
            <a:endParaRPr lang="en-US" altLang="ko-KR" dirty="0"/>
          </a:p>
          <a:p>
            <a:r>
              <a:rPr lang="ko-KR" altLang="en-US" dirty="0"/>
              <a:t>구독이 가능한 온라인 서비스 제공하고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페이지는 원두 구독 상세페이지구요</a:t>
            </a:r>
            <a:r>
              <a:rPr lang="en-US" altLang="ko-KR" dirty="0"/>
              <a:t>, </a:t>
            </a:r>
            <a:r>
              <a:rPr lang="ko-KR" altLang="en-US" dirty="0"/>
              <a:t>옆에 결제 옵션 창이 함께 보여집니다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저희도 상세 페이지 안에 이렇게 주문 옵션을 구현할 </a:t>
            </a:r>
            <a:r>
              <a:rPr lang="ko-KR" altLang="en-US" dirty="0" err="1"/>
              <a:t>생각이구요</a:t>
            </a:r>
            <a:endParaRPr lang="en-US" altLang="ko-KR" dirty="0"/>
          </a:p>
          <a:p>
            <a:r>
              <a:rPr lang="ko-KR" altLang="en-US" dirty="0"/>
              <a:t>여기서 주문 정보를 다음 프로세스로 전달 할 생각입니다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07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결제는 </a:t>
            </a:r>
            <a:r>
              <a:rPr lang="ko-KR" altLang="en-US" dirty="0" err="1"/>
              <a:t>어드민에하고</a:t>
            </a:r>
            <a:r>
              <a:rPr lang="ko-KR" altLang="en-US" dirty="0"/>
              <a:t> 파트너에</a:t>
            </a:r>
            <a:r>
              <a:rPr lang="en-US" altLang="ko-KR" dirty="0"/>
              <a:t> </a:t>
            </a:r>
            <a:r>
              <a:rPr lang="ko-KR" altLang="en-US" dirty="0"/>
              <a:t>배치 서비스 별도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통합제품관리 역할 </a:t>
            </a:r>
            <a:r>
              <a:rPr lang="en-US" altLang="ko-KR" dirty="0"/>
              <a:t>– </a:t>
            </a:r>
            <a:r>
              <a:rPr lang="ko-KR" altLang="en-US" dirty="0"/>
              <a:t>데이터 정렬</a:t>
            </a:r>
            <a:r>
              <a:rPr lang="en-US" altLang="ko-KR" dirty="0"/>
              <a:t>(</a:t>
            </a:r>
            <a:r>
              <a:rPr lang="ko-KR" altLang="en-US" dirty="0"/>
              <a:t>제품 상위 노출</a:t>
            </a:r>
            <a:r>
              <a:rPr lang="en-US" altLang="ko-KR" dirty="0"/>
              <a:t>)</a:t>
            </a:r>
            <a:r>
              <a:rPr lang="ko-KR" altLang="en-US" dirty="0" err="1"/>
              <a:t>이라던지</a:t>
            </a:r>
            <a:r>
              <a:rPr lang="en-US" altLang="ko-KR" dirty="0"/>
              <a:t>, </a:t>
            </a:r>
            <a:r>
              <a:rPr lang="ko-KR" altLang="en-US" dirty="0"/>
              <a:t>파트너 </a:t>
            </a:r>
            <a:r>
              <a:rPr lang="ko-KR" altLang="en-US" dirty="0" err="1"/>
              <a:t>등급이라던지</a:t>
            </a:r>
            <a:r>
              <a:rPr lang="ko-KR" altLang="en-US" dirty="0"/>
              <a:t> 등등</a:t>
            </a:r>
            <a:endParaRPr lang="en-US" altLang="ko-KR" dirty="0"/>
          </a:p>
          <a:p>
            <a:r>
              <a:rPr lang="en-US" altLang="ko-KR" dirty="0"/>
              <a:t>===========================</a:t>
            </a:r>
          </a:p>
          <a:p>
            <a:r>
              <a:rPr lang="ko-KR" altLang="en-US" dirty="0"/>
              <a:t>저희 조의 프로세스 흐름도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크게 세파트로 나눌 수 </a:t>
            </a:r>
            <a:r>
              <a:rPr lang="ko-KR" altLang="en-US" dirty="0" err="1"/>
              <a:t>있구요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한사람이 한 </a:t>
            </a:r>
            <a:r>
              <a:rPr lang="ko-KR" altLang="en-US" dirty="0" err="1"/>
              <a:t>파트씩</a:t>
            </a:r>
            <a:r>
              <a:rPr lang="ko-KR" altLang="en-US" dirty="0"/>
              <a:t> 담당합니다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-----------------------------------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파트너 서비스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파트너 관리</a:t>
            </a:r>
            <a:r>
              <a:rPr lang="en-US" altLang="ko-KR" dirty="0"/>
              <a:t>]&lt;---</a:t>
            </a:r>
            <a:r>
              <a:rPr lang="en-US" altLang="ko-KR" dirty="0">
                <a:sym typeface="Wingdings" panose="05000000000000000000" pitchFamily="2" charset="2"/>
              </a:rPr>
              <a:t>-</a:t>
            </a:r>
            <a:r>
              <a:rPr lang="en-US" altLang="ko-KR" dirty="0"/>
              <a:t>&gt;[</a:t>
            </a:r>
            <a:r>
              <a:rPr lang="ko-KR" altLang="en-US" dirty="0"/>
              <a:t>파트너쉽 신청</a:t>
            </a:r>
            <a:r>
              <a:rPr lang="en-US" altLang="ko-KR" dirty="0"/>
              <a:t>]</a:t>
            </a:r>
          </a:p>
          <a:p>
            <a:pPr marL="0" indent="0">
              <a:buNone/>
            </a:pPr>
            <a:r>
              <a:rPr lang="ko-KR" altLang="en-US" dirty="0"/>
              <a:t>파트너쉽 신청을 위해 양식에 맞춰 데이터 전송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유효성검사를</a:t>
            </a:r>
            <a:r>
              <a:rPr lang="ko-KR" altLang="en-US" dirty="0"/>
              <a:t> 통해 승인여부를 판단하여 파트너에게 전달합니다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</a:t>
            </a:r>
            <a:r>
              <a:rPr lang="ko-KR" altLang="en-US" dirty="0"/>
              <a:t>판매제품 관리</a:t>
            </a:r>
            <a:r>
              <a:rPr lang="en-US" altLang="ko-KR" dirty="0"/>
              <a:t>]--------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[</a:t>
            </a:r>
            <a:r>
              <a:rPr lang="ko-KR" altLang="en-US" dirty="0"/>
              <a:t>통합제품 관리</a:t>
            </a:r>
            <a:r>
              <a:rPr lang="en-US" altLang="ko-KR" dirty="0"/>
              <a:t>]---</a:t>
            </a:r>
            <a:r>
              <a:rPr lang="en-US" altLang="ko-KR" dirty="0">
                <a:sym typeface="Wingdings" panose="05000000000000000000" pitchFamily="2" charset="2"/>
              </a:rPr>
              <a:t>-</a:t>
            </a:r>
            <a:r>
              <a:rPr lang="en-US" altLang="ko-KR" dirty="0"/>
              <a:t>&gt;[</a:t>
            </a:r>
            <a:r>
              <a:rPr lang="ko-KR" altLang="en-US" dirty="0"/>
              <a:t>제품목록</a:t>
            </a:r>
            <a:r>
              <a:rPr lang="en-US" altLang="ko-KR" dirty="0"/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판매자가 판매할 제품을 동록</a:t>
            </a:r>
            <a:r>
              <a:rPr lang="en-US" altLang="ko-KR" dirty="0"/>
              <a:t>  (</a:t>
            </a:r>
            <a:r>
              <a:rPr lang="ko-KR" altLang="en-US" dirty="0"/>
              <a:t>관리자 </a:t>
            </a:r>
            <a:r>
              <a:rPr lang="en-US" altLang="ko-KR" dirty="0"/>
              <a:t>DB </a:t>
            </a:r>
            <a:r>
              <a:rPr lang="ko-KR" altLang="en-US" dirty="0"/>
              <a:t>에 등록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/>
              <a:t>관리자는 자신의 </a:t>
            </a:r>
            <a:r>
              <a:rPr lang="en-US" altLang="ko-KR" dirty="0"/>
              <a:t>DB </a:t>
            </a:r>
            <a:r>
              <a:rPr lang="ko-KR" altLang="en-US" dirty="0"/>
              <a:t>안에 있는 판매자 정보와 제품정보를 합쳐서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고객의 제품목록으로 보내줌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고객은 고객</a:t>
            </a:r>
            <a:r>
              <a:rPr lang="en-US" altLang="ko-KR" dirty="0"/>
              <a:t>DB</a:t>
            </a:r>
            <a:r>
              <a:rPr lang="ko-KR" altLang="en-US" dirty="0"/>
              <a:t>에 등록 </a:t>
            </a:r>
            <a:r>
              <a:rPr lang="en-US" altLang="ko-KR" dirty="0"/>
              <a:t> {</a:t>
            </a:r>
            <a:r>
              <a:rPr lang="ko-KR" altLang="en-US" dirty="0"/>
              <a:t>제품</a:t>
            </a:r>
            <a:r>
              <a:rPr lang="en-US" altLang="ko-KR" dirty="0"/>
              <a:t>+</a:t>
            </a:r>
            <a:r>
              <a:rPr lang="ko-KR" altLang="en-US" dirty="0"/>
              <a:t>판매자</a:t>
            </a:r>
            <a:r>
              <a:rPr lang="en-US" altLang="ko-KR" dirty="0"/>
              <a:t>}</a:t>
            </a:r>
            <a:r>
              <a:rPr lang="ko-KR" altLang="en-US" dirty="0"/>
              <a:t>  </a:t>
            </a:r>
            <a:r>
              <a:rPr lang="ko-KR" altLang="en-US" dirty="0" err="1"/>
              <a:t>한묶음으로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 err="1"/>
              <a:t>제품상세</a:t>
            </a:r>
            <a:r>
              <a:rPr lang="en-US" altLang="ko-KR" dirty="0"/>
              <a:t>]</a:t>
            </a:r>
          </a:p>
          <a:p>
            <a:pPr marL="0" indent="0">
              <a:buNone/>
            </a:pPr>
            <a:r>
              <a:rPr lang="ko-KR" altLang="en-US" dirty="0"/>
              <a:t>제품 상세에서 해당 제품의 주문정보를 구독으로 넘김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구독</a:t>
            </a:r>
            <a:r>
              <a:rPr lang="en-US" altLang="ko-KR" dirty="0"/>
              <a:t>] </a:t>
            </a:r>
          </a:p>
          <a:p>
            <a:pPr marL="0" indent="0">
              <a:buNone/>
            </a:pPr>
            <a:r>
              <a:rPr lang="ko-KR" altLang="en-US" dirty="0"/>
              <a:t>소비자 카드정보 </a:t>
            </a:r>
            <a:r>
              <a:rPr lang="en-US" altLang="ko-KR" dirty="0"/>
              <a:t>+ </a:t>
            </a:r>
            <a:r>
              <a:rPr lang="ko-KR" altLang="en-US" dirty="0"/>
              <a:t>주문정보 </a:t>
            </a:r>
            <a:r>
              <a:rPr lang="en-US" altLang="ko-KR" dirty="0"/>
              <a:t> =&gt; [</a:t>
            </a:r>
            <a:r>
              <a:rPr lang="ko-KR" altLang="en-US" dirty="0"/>
              <a:t>결제처리</a:t>
            </a:r>
            <a:r>
              <a:rPr lang="en-US" altLang="ko-KR" dirty="0"/>
              <a:t>] </a:t>
            </a:r>
            <a:r>
              <a:rPr lang="ko-KR" altLang="en-US" dirty="0"/>
              <a:t>컴포넌트로 보냄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결제처리</a:t>
            </a:r>
            <a:r>
              <a:rPr lang="en-US" altLang="ko-KR" dirty="0"/>
              <a:t>] </a:t>
            </a:r>
          </a:p>
          <a:p>
            <a:pPr marL="0" indent="0">
              <a:buNone/>
            </a:pPr>
            <a:r>
              <a:rPr lang="en-US" altLang="ko-KR" dirty="0"/>
              <a:t> * </a:t>
            </a:r>
            <a:r>
              <a:rPr lang="ko-KR" altLang="en-US" dirty="0"/>
              <a:t>결제처리 프로세스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카드정보 </a:t>
            </a:r>
            <a:r>
              <a:rPr lang="en-US" altLang="ko-KR" dirty="0"/>
              <a:t>+ </a:t>
            </a:r>
            <a:r>
              <a:rPr lang="ko-KR" altLang="en-US" dirty="0"/>
              <a:t>주문정보를 받으면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결제처리 컴포넌트에서 </a:t>
            </a:r>
            <a:r>
              <a:rPr lang="en-US" altLang="ko-KR" dirty="0"/>
              <a:t>toss SDK</a:t>
            </a:r>
            <a:r>
              <a:rPr lang="ko-KR" altLang="en-US" dirty="0"/>
              <a:t>가 </a:t>
            </a:r>
            <a:r>
              <a:rPr lang="en-US" altLang="ko-KR" dirty="0"/>
              <a:t>toss payment server</a:t>
            </a:r>
            <a:r>
              <a:rPr lang="ko-KR" altLang="en-US" dirty="0"/>
              <a:t>에 연결요청을 보낸다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 err="1"/>
              <a:t>두번</a:t>
            </a:r>
            <a:r>
              <a:rPr lang="ko-KR" altLang="en-US" dirty="0"/>
              <a:t> </a:t>
            </a:r>
            <a:r>
              <a:rPr lang="ko-KR" altLang="en-US" dirty="0" err="1"/>
              <a:t>돌음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연결요청 </a:t>
            </a:r>
            <a:r>
              <a:rPr lang="en-US" altLang="ko-KR" dirty="0"/>
              <a:t>=&gt; </a:t>
            </a:r>
            <a:r>
              <a:rPr lang="ko-KR" altLang="en-US" dirty="0"/>
              <a:t>연결 승인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결제요청 </a:t>
            </a:r>
            <a:r>
              <a:rPr lang="en-US" altLang="ko-KR" dirty="0"/>
              <a:t>=&gt;  </a:t>
            </a:r>
            <a:r>
              <a:rPr lang="ko-KR" altLang="en-US" dirty="0"/>
              <a:t>결제 승인 </a:t>
            </a:r>
            <a:r>
              <a:rPr lang="en-US" altLang="ko-KR" dirty="0"/>
              <a:t>or </a:t>
            </a:r>
            <a:r>
              <a:rPr lang="ko-KR" altLang="en-US" dirty="0"/>
              <a:t>결제 실패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카드정보 </a:t>
            </a:r>
            <a:r>
              <a:rPr lang="en-US" altLang="ko-KR" dirty="0"/>
              <a:t>+ </a:t>
            </a:r>
            <a:r>
              <a:rPr lang="ko-KR" altLang="en-US" dirty="0"/>
              <a:t>주문정보 </a:t>
            </a:r>
            <a:r>
              <a:rPr lang="en-US" altLang="ko-KR" dirty="0"/>
              <a:t>=&gt; </a:t>
            </a:r>
            <a:r>
              <a:rPr lang="ko-KR" altLang="en-US" dirty="0" err="1"/>
              <a:t>결제요청할</a:t>
            </a:r>
            <a:r>
              <a:rPr lang="ko-KR" altLang="en-US" dirty="0"/>
              <a:t> 때 보냄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결제처리</a:t>
            </a:r>
            <a:r>
              <a:rPr lang="en-US" altLang="ko-KR" dirty="0"/>
              <a:t>] -&gt; [</a:t>
            </a:r>
            <a:r>
              <a:rPr lang="ko-KR" altLang="en-US" dirty="0"/>
              <a:t>구독</a:t>
            </a:r>
            <a:r>
              <a:rPr lang="en-US" altLang="ko-KR" dirty="0"/>
              <a:t>]</a:t>
            </a:r>
          </a:p>
          <a:p>
            <a:pPr marL="0" indent="0">
              <a:buNone/>
            </a:pPr>
            <a:r>
              <a:rPr lang="ko-KR" altLang="en-US" dirty="0"/>
              <a:t>결제 요청에 대한 응답을 구독으로 보냄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구독에서 결제 승인이 되면</a:t>
            </a:r>
            <a:r>
              <a:rPr lang="en-US" altLang="ko-KR" dirty="0"/>
              <a:t>, </a:t>
            </a:r>
            <a:r>
              <a:rPr lang="ko-KR" altLang="en-US" dirty="0"/>
              <a:t>소비자 </a:t>
            </a:r>
            <a:r>
              <a:rPr lang="en-US" altLang="ko-KR" dirty="0"/>
              <a:t>DB</a:t>
            </a:r>
            <a:r>
              <a:rPr lang="ko-KR" altLang="en-US" dirty="0"/>
              <a:t>에 결제정보 저장 </a:t>
            </a:r>
            <a:r>
              <a:rPr lang="en-US" altLang="ko-KR" dirty="0"/>
              <a:t>/ </a:t>
            </a:r>
            <a:r>
              <a:rPr lang="ko-KR" altLang="en-US" dirty="0"/>
              <a:t>결제 실패된 데이터는 </a:t>
            </a:r>
            <a:r>
              <a:rPr lang="en-US" altLang="ko-KR" dirty="0"/>
              <a:t>DB</a:t>
            </a:r>
            <a:r>
              <a:rPr lang="ko-KR" altLang="en-US" dirty="0"/>
              <a:t>에 저장하지 않음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[</a:t>
            </a:r>
            <a:r>
              <a:rPr lang="ko-KR" altLang="en-US" dirty="0"/>
              <a:t>결제 내역 관리</a:t>
            </a:r>
            <a:r>
              <a:rPr lang="en-US" altLang="ko-KR" dirty="0"/>
              <a:t>] </a:t>
            </a:r>
            <a:r>
              <a:rPr lang="ko-KR" altLang="en-US" dirty="0"/>
              <a:t>로 결제 내역 전송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+ </a:t>
            </a:r>
            <a:r>
              <a:rPr lang="ko-KR" altLang="en-US" dirty="0"/>
              <a:t>부가 </a:t>
            </a:r>
            <a:r>
              <a:rPr lang="en-US" altLang="ko-KR" dirty="0"/>
              <a:t>[</a:t>
            </a:r>
            <a:r>
              <a:rPr lang="ko-KR" altLang="en-US" dirty="0"/>
              <a:t>마이페이지</a:t>
            </a:r>
            <a:r>
              <a:rPr lang="en-US" altLang="ko-KR" dirty="0"/>
              <a:t>]</a:t>
            </a:r>
          </a:p>
          <a:p>
            <a:pPr marL="0" indent="0">
              <a:buNone/>
            </a:pPr>
            <a:r>
              <a:rPr lang="ko-KR" altLang="en-US" dirty="0"/>
              <a:t>결제가 승인된 데이터를 </a:t>
            </a:r>
            <a:r>
              <a:rPr lang="en-US" altLang="ko-KR" dirty="0"/>
              <a:t>DB</a:t>
            </a:r>
            <a:r>
              <a:rPr lang="ko-KR" altLang="en-US" dirty="0"/>
              <a:t>에서 꺼내서 보여줌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네 </a:t>
            </a:r>
            <a:r>
              <a:rPr lang="ko-KR" altLang="en-US" dirty="0" err="1"/>
              <a:t>여기까지가</a:t>
            </a:r>
            <a:r>
              <a:rPr lang="ko-KR" altLang="en-US" dirty="0"/>
              <a:t> 저희 팀의 프로세스 흐름도 </a:t>
            </a:r>
            <a:r>
              <a:rPr lang="ko-KR" altLang="en-US" dirty="0" err="1"/>
              <a:t>설명이였구요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다음으로 넘어가겠습니다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                     </a:t>
            </a:r>
          </a:p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-------------</a:t>
            </a:r>
            <a:r>
              <a:rPr lang="ko-KR" altLang="en-US" dirty="0"/>
              <a:t>질문</a:t>
            </a:r>
            <a:r>
              <a:rPr lang="en-US" altLang="ko-KR" dirty="0"/>
              <a:t>&amp;</a:t>
            </a:r>
            <a:r>
              <a:rPr lang="ko-KR" altLang="en-US" dirty="0"/>
              <a:t>답변</a:t>
            </a:r>
            <a:r>
              <a:rPr lang="en-US" altLang="ko-KR" dirty="0"/>
              <a:t>-----------------------</a:t>
            </a:r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왜 통합제품관리로 제품정보를 보내는가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소비자가 잘못된 정보를 받는 것을 방지하기 위해</a:t>
            </a:r>
            <a:endParaRPr lang="en-US" altLang="ko-KR" dirty="0"/>
          </a:p>
          <a:p>
            <a:r>
              <a:rPr lang="ko-KR" altLang="en-US" dirty="0"/>
              <a:t>       </a:t>
            </a:r>
            <a:r>
              <a:rPr lang="ko-KR" altLang="en-US" dirty="0" err="1"/>
              <a:t>어드민에서</a:t>
            </a:r>
            <a:r>
              <a:rPr lang="ko-KR" altLang="en-US" dirty="0"/>
              <a:t> 유효성 검사를 통해</a:t>
            </a:r>
            <a:endParaRPr lang="en-US" altLang="ko-KR" dirty="0"/>
          </a:p>
          <a:p>
            <a:pPr marL="685800" lvl="1" indent="-228600">
              <a:buAutoNum type="arabicParenR"/>
            </a:pPr>
            <a:r>
              <a:rPr lang="ko-KR" altLang="en-US" dirty="0"/>
              <a:t>같은 상품 데이터 중복 방지</a:t>
            </a:r>
            <a:endParaRPr lang="en-US" altLang="ko-KR" dirty="0"/>
          </a:p>
          <a:p>
            <a:pPr marL="685800" lvl="1" indent="-228600">
              <a:buAutoNum type="arabicParenR"/>
            </a:pPr>
            <a:r>
              <a:rPr lang="ko-KR" altLang="en-US" dirty="0"/>
              <a:t>잘못된 데이터 방지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구독 프로세스</a:t>
            </a:r>
            <a:r>
              <a:rPr lang="en-US" altLang="ko-KR" dirty="0"/>
              <a:t>(</a:t>
            </a:r>
            <a:r>
              <a:rPr lang="ko-KR" altLang="en-US" dirty="0"/>
              <a:t>비동기</a:t>
            </a:r>
            <a:r>
              <a:rPr lang="en-US" altLang="ko-KR" dirty="0"/>
              <a:t>)</a:t>
            </a:r>
            <a:r>
              <a:rPr lang="ko-KR" altLang="en-US" dirty="0"/>
              <a:t>를 어떻게 순차적으로 </a:t>
            </a:r>
            <a:r>
              <a:rPr lang="ko-KR" altLang="en-US" dirty="0" err="1"/>
              <a:t>처리할것인가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비동기의 직렬화 전략</a:t>
            </a:r>
            <a:endParaRPr lang="en-US" altLang="ko-KR" dirty="0"/>
          </a:p>
          <a:p>
            <a:r>
              <a:rPr lang="ko-KR" altLang="en-US" dirty="0"/>
              <a:t>결제 승인이 오기 전까지 결제 상태를 </a:t>
            </a:r>
            <a:r>
              <a:rPr lang="en-US" altLang="ko-KR" dirty="0"/>
              <a:t>false </a:t>
            </a:r>
            <a:r>
              <a:rPr lang="ko-KR" altLang="en-US" dirty="0"/>
              <a:t>로 두고 </a:t>
            </a:r>
            <a:endParaRPr lang="en-US" altLang="ko-KR" dirty="0"/>
          </a:p>
          <a:p>
            <a:r>
              <a:rPr lang="ko-KR" altLang="en-US" dirty="0"/>
              <a:t>결제가 승인되면 구독상태를 </a:t>
            </a:r>
            <a:r>
              <a:rPr lang="en-US" altLang="ko-KR" dirty="0"/>
              <a:t>true </a:t>
            </a:r>
            <a:r>
              <a:rPr lang="ko-KR" altLang="en-US" dirty="0"/>
              <a:t>로 바꿔서 </a:t>
            </a:r>
            <a:endParaRPr lang="en-US" altLang="ko-KR" dirty="0"/>
          </a:p>
          <a:p>
            <a:r>
              <a:rPr lang="ko-KR" altLang="en-US" dirty="0"/>
              <a:t>결제내역 관리로 이벤트 메시지를 보낼 수 있게 </a:t>
            </a:r>
            <a:r>
              <a:rPr lang="ko-KR" altLang="en-US" dirty="0" err="1"/>
              <a:t>하려고합니다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SDK </a:t>
            </a:r>
            <a:r>
              <a:rPr lang="ko-KR" altLang="en-US" dirty="0"/>
              <a:t>가 뭔가</a:t>
            </a:r>
            <a:endParaRPr lang="en-US" altLang="ko-KR" dirty="0"/>
          </a:p>
          <a:p>
            <a:r>
              <a:rPr lang="en-US" altLang="ko-KR" dirty="0" err="1"/>
              <a:t>Sdk</a:t>
            </a:r>
            <a:r>
              <a:rPr lang="en-US" altLang="ko-KR" dirty="0"/>
              <a:t> (software</a:t>
            </a:r>
            <a:r>
              <a:rPr lang="ko-KR" altLang="en-US" dirty="0"/>
              <a:t> </a:t>
            </a:r>
            <a:r>
              <a:rPr lang="en-US" altLang="ko-KR" dirty="0"/>
              <a:t>development kit) </a:t>
            </a:r>
            <a:r>
              <a:rPr lang="ko-KR" altLang="en-US" dirty="0"/>
              <a:t>약자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개발자가 개발을 하기 편하게 도와주는 개발 도구의 집합 </a:t>
            </a:r>
            <a:r>
              <a:rPr lang="en-US" altLang="ko-KR" dirty="0"/>
              <a:t>– </a:t>
            </a:r>
            <a:r>
              <a:rPr lang="ko-KR" altLang="en-US" dirty="0"/>
              <a:t>개발 키트 </a:t>
            </a:r>
            <a:r>
              <a:rPr lang="en-US" altLang="ko-KR" dirty="0"/>
              <a:t>(</a:t>
            </a:r>
            <a:r>
              <a:rPr lang="ko-KR" altLang="en-US" dirty="0"/>
              <a:t>라이브러리</a:t>
            </a:r>
            <a:r>
              <a:rPr lang="en-US" altLang="ko-KR" dirty="0"/>
              <a:t>, </a:t>
            </a:r>
            <a:r>
              <a:rPr lang="ko-KR" altLang="en-US" dirty="0"/>
              <a:t>프레임워크</a:t>
            </a:r>
            <a:r>
              <a:rPr lang="en-US" altLang="ko-KR" dirty="0"/>
              <a:t>, API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대표적인 </a:t>
            </a:r>
            <a:r>
              <a:rPr lang="en-US" altLang="ko-KR" dirty="0"/>
              <a:t>SDK</a:t>
            </a:r>
            <a:r>
              <a:rPr lang="ko-KR" altLang="en-US" dirty="0"/>
              <a:t>는 </a:t>
            </a:r>
            <a:r>
              <a:rPr lang="en-US" altLang="ko-KR" dirty="0"/>
              <a:t>java </a:t>
            </a:r>
            <a:r>
              <a:rPr lang="ko-KR" altLang="en-US" dirty="0"/>
              <a:t>의 </a:t>
            </a:r>
            <a:r>
              <a:rPr lang="en-US" altLang="ko-KR" dirty="0"/>
              <a:t>JDK</a:t>
            </a:r>
            <a:r>
              <a:rPr lang="ko-KR" altLang="en-US" dirty="0"/>
              <a:t>가 있습니다</a:t>
            </a:r>
            <a:r>
              <a:rPr lang="en-US" altLang="ko-KR" dirty="0"/>
              <a:t>. – </a:t>
            </a:r>
            <a:r>
              <a:rPr lang="ko-KR" altLang="en-US" dirty="0"/>
              <a:t>만들어 놓은 것을 가져다 씀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SDK(</a:t>
            </a:r>
            <a:r>
              <a:rPr lang="ko-KR" altLang="en-US" dirty="0"/>
              <a:t>소프트웨어 개발 키트</a:t>
            </a:r>
            <a:r>
              <a:rPr lang="en-US" altLang="ko-KR" dirty="0"/>
              <a:t>, Software Development Kit)</a:t>
            </a:r>
            <a:r>
              <a:rPr lang="ko-KR" altLang="en-US" dirty="0"/>
              <a:t>는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일반적으로 소프트웨어 기술자가 사용하여 특정한 소프트웨어 꾸러미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소프트웨어 프레임워크</a:t>
            </a:r>
            <a:r>
              <a:rPr lang="en-US" altLang="ko-KR" dirty="0"/>
              <a:t>, </a:t>
            </a:r>
            <a:r>
              <a:rPr lang="ko-KR" altLang="en-US" dirty="0"/>
              <a:t>하드웨어 플랫폼</a:t>
            </a:r>
            <a:r>
              <a:rPr lang="en-US" altLang="ko-KR" dirty="0"/>
              <a:t>, </a:t>
            </a:r>
            <a:r>
              <a:rPr lang="ko-KR" altLang="en-US" dirty="0"/>
              <a:t>컴퓨터 시스템</a:t>
            </a:r>
            <a:r>
              <a:rPr lang="en-US" altLang="ko-KR" dirty="0"/>
              <a:t>, </a:t>
            </a:r>
            <a:r>
              <a:rPr lang="ko-KR" altLang="en-US" dirty="0"/>
              <a:t>게임기</a:t>
            </a:r>
            <a:r>
              <a:rPr lang="en-US" altLang="ko-KR" dirty="0"/>
              <a:t>, </a:t>
            </a:r>
            <a:r>
              <a:rPr lang="ko-KR" altLang="en-US" dirty="0"/>
              <a:t>운영 체제 등을 위한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응용 프로그램 등을 만들 수 있게 해주는 개발 도구의 집합입니다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4. SDK API</a:t>
            </a:r>
            <a:r>
              <a:rPr lang="ko-KR" altLang="en-US" dirty="0"/>
              <a:t>차이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SDK </a:t>
            </a:r>
            <a:r>
              <a:rPr lang="ko-KR" altLang="en-US" dirty="0"/>
              <a:t>는 </a:t>
            </a:r>
            <a:r>
              <a:rPr lang="en-US" altLang="ko-KR" dirty="0"/>
              <a:t>API </a:t>
            </a:r>
            <a:r>
              <a:rPr lang="ko-KR" altLang="en-US" dirty="0"/>
              <a:t>보다 더 넓은 범위의 용어 </a:t>
            </a:r>
            <a:r>
              <a:rPr lang="en-US" altLang="ko-KR" dirty="0"/>
              <a:t>(</a:t>
            </a:r>
            <a:r>
              <a:rPr lang="ko-KR" altLang="en-US" dirty="0"/>
              <a:t>실제로 비교 </a:t>
            </a:r>
            <a:r>
              <a:rPr lang="ko-KR" altLang="en-US" dirty="0" err="1"/>
              <a:t>많이함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------------------------------------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373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프로젝트 일정인데요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저희는 지금 </a:t>
            </a:r>
            <a:r>
              <a:rPr lang="en-US" altLang="ko-KR" dirty="0"/>
              <a:t>1</a:t>
            </a:r>
            <a:r>
              <a:rPr lang="ko-KR" altLang="en-US" dirty="0"/>
              <a:t>주차 </a:t>
            </a:r>
            <a:r>
              <a:rPr lang="en-US" altLang="ko-KR" dirty="0"/>
              <a:t>/ </a:t>
            </a:r>
            <a:r>
              <a:rPr lang="ko-KR" altLang="en-US" dirty="0"/>
              <a:t>기획단계를 </a:t>
            </a:r>
            <a:r>
              <a:rPr lang="ko-KR" altLang="en-US" dirty="0" err="1"/>
              <a:t>완성하였구요</a:t>
            </a:r>
            <a:endParaRPr lang="en-US" altLang="ko-KR" dirty="0"/>
          </a:p>
          <a:p>
            <a:r>
              <a:rPr lang="ko-KR" altLang="en-US" dirty="0"/>
              <a:t>이번주부터 </a:t>
            </a:r>
            <a:r>
              <a:rPr lang="en-US" altLang="ko-KR" dirty="0"/>
              <a:t>2</a:t>
            </a:r>
            <a:r>
              <a:rPr lang="ko-KR" altLang="en-US" dirty="0"/>
              <a:t>주차 </a:t>
            </a:r>
            <a:r>
              <a:rPr lang="en-US" altLang="ko-KR" dirty="0"/>
              <a:t>/ </a:t>
            </a:r>
            <a:r>
              <a:rPr lang="ko-KR" altLang="en-US" dirty="0"/>
              <a:t>분석 및 설계 단계에 들어갈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646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팀원소개를 하고 마치도록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유저서비스를 담담하구요</a:t>
            </a:r>
            <a:endParaRPr lang="en-US" altLang="ko-KR" dirty="0"/>
          </a:p>
          <a:p>
            <a:r>
              <a:rPr lang="ko-KR" altLang="en-US" dirty="0"/>
              <a:t>재윤님은 비즈니스 서비스</a:t>
            </a:r>
            <a:endParaRPr lang="en-US" altLang="ko-KR" dirty="0"/>
          </a:p>
          <a:p>
            <a:r>
              <a:rPr lang="ko-KR" altLang="en-US" dirty="0"/>
              <a:t>준호님은 </a:t>
            </a:r>
            <a:r>
              <a:rPr lang="ko-KR" altLang="en-US" dirty="0" err="1"/>
              <a:t>어드민</a:t>
            </a:r>
            <a:r>
              <a:rPr lang="ko-KR" altLang="en-US" dirty="0"/>
              <a:t> 서비스를 담당하기로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나머지는 </a:t>
            </a:r>
            <a:r>
              <a:rPr lang="ko-KR" altLang="en-US" dirty="0" err="1"/>
              <a:t>그외에</a:t>
            </a:r>
            <a:r>
              <a:rPr lang="ko-KR" altLang="en-US" dirty="0"/>
              <a:t> 업무 </a:t>
            </a:r>
            <a:r>
              <a:rPr lang="ko-KR" altLang="en-US" dirty="0" err="1"/>
              <a:t>분담이구요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 조의 프로젝트 발표는 여기까지 입니다</a:t>
            </a:r>
            <a:endParaRPr lang="en-US" altLang="ko-KR" dirty="0"/>
          </a:p>
          <a:p>
            <a:r>
              <a:rPr lang="ko-KR" altLang="en-US" dirty="0"/>
              <a:t>감사합니다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936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313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D5872-5D90-4882-951C-B33FAEEDD25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00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F41D1-1042-463D-A854-84A81F5E5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2BD6DC-42AD-4F0D-9D32-D9087407A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FF5C9-358F-4F3D-89AC-706115672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76CFF8-CB27-4ACF-801E-D6C96742A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82AF20-B860-46E9-83BB-1F247E4A7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14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6DF97-CA36-444E-A3D5-F42F10E72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0F14C1-B564-45D0-B615-1608E94CE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30C29E-F105-4BAF-A7C8-800F9D607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F5D104-B156-4350-9BCB-6A320FE1C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194447-B9CE-4CF6-821E-FD0FF757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52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E288B1B-4C4A-49A6-92CA-0E60684A89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60A9E7-FF44-488D-9026-8B8C8C273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CF4F00-F665-4F12-944B-7FCC45D1C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8E460E-FB9C-4E92-9F03-BD7CBC632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5CE716-DAB5-4B9A-A51E-99E03488E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427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CEB0C-425F-4C22-90A1-7828E71A6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67C324-A7C8-4EE2-A596-1E8A25A14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0E2EF7-D094-436B-BE6D-762CC60CE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638792-CEDD-4390-8E4D-170328AE1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8C49B2-DBC5-4613-9DD1-000F4C235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932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0557A-D08D-4FAD-B90F-58237CAA4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F1CAC9-974D-44DB-8FF1-1F8539D6A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2BF3C3-B56A-440E-BFC6-D874191DF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C27E70-423B-486A-8E38-077C793FB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9CF354-F788-4870-96E7-016D0FAAC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366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F04AFF-97FA-417B-8525-7487565B9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70DF4A-4FDC-443D-94F3-DD19F9FFE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970316-52F6-4342-9F8E-DC42332B13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800C0E-2EE4-4457-8D52-5505EEF27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18F4D-4E6D-4D0C-BF5D-3B277CC1D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ABAD1A-DF31-47F1-BEAF-5BDBF15A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04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6BA96-C025-4123-BD9A-217529DB7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CD607C-950D-4DB9-8002-6A0B22675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41706D-697C-43EF-A03F-737790B19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CEA3B3-FB69-4658-9E0F-F7B3CC584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646E6B-6264-452F-BD8F-D7CD8FE215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4E629E-4FC5-4667-B9FA-A053E97D0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2AF3EC-4F9F-4EBD-B4A3-FD9B66A8F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F9E34E-9AE4-4131-BEF2-EA3969D7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808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6AD714-88AF-4EBF-A755-9E38B6F5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E73F89-11C1-42E7-B515-FC0D09BA5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8E2568-0F60-4634-8DB1-3A0C8C6A6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FF2816-870F-472F-A3E2-FB69C009E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44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A1BF4F-4AF8-475D-8EEC-A681FD468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79EF3C-859B-49A5-8495-119DF41C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360E4A-931C-40F2-8E36-1DBF7BC6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850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C3C0CA-A59F-4DBD-9DB2-7008F1A99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AA97F-A4E2-49AA-9A8C-2C284FB7F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A7C647-7258-4961-AB08-66F5DAA10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EB1CAA-09CA-4798-8E1C-1E3E5FB94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483FF3-9011-4FCA-A932-9C71600C3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649FA0-D54D-414F-A3CD-B0FF376F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465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97484-5150-4B94-B0E4-ACB6B0725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C896F0B-B341-4D08-BDA0-430A9EAAD0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397AA3-BEB3-40F1-B342-E1E6ABD16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BDB1A7-48D1-4D49-941D-DADD36621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3229CB-F30F-48F5-B1B6-9F4ADAC37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F2390E-6E85-4A8F-BEE4-6BF11264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24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8CEBC3-5524-4604-AE8B-F717BC27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C35478-E572-46BC-94BE-F9B19C20C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F64B34-2EEA-4CD5-8120-791C61896B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BE35F-5DB0-4705-BDD8-6E14DE5380AF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ADAE79-7C5C-481A-B00C-45F4AF4575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ABA401-3594-4538-8C75-22BE0BD04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3FD84-B55D-47EF-BA9D-704F30C40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30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ovenapp.io/view/nEe8JaGEsCVCmiyLLlkkmkgamjo0M14R/Xhte5" TargetMode="External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venapp.io/view/nEe8JaGEsCVCmiyLLlkkmkgamjo0M14R/j10WV" TargetMode="Externa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openxmlformats.org/officeDocument/2006/relationships/hyperlink" Target="https://ovenapp.io/view/nEe8JaGEsCVCmiyLLlkkmkgamjo0M14R/rU003" TargetMode="External"/><Relationship Id="rId4" Type="http://schemas.openxmlformats.org/officeDocument/2006/relationships/hyperlink" Target="https://ovenapp.io/view/nEe8JaGEsCVCmiyLLlkkmkgamjo0M14R/5cNWp" TargetMode="External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hyperlink" Target="https://ovenapp.io/view/nEe8JaGEsCVCmiyLLlkkmkgamjo0M14R/2xMh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venapp.io/view/nEe8JaGEsCVCmiyLLlkkmkgamjo0M14R/VnzYO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s://ovenapp.io/view/nEe8JaGEsCVCmiyLLlkkmkgamjo0M14R/BABlm" TargetMode="External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4.png"/><Relationship Id="rId1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45.png"/><Relationship Id="rId12" Type="http://schemas.openxmlformats.org/officeDocument/2006/relationships/image" Target="../media/image53.png"/><Relationship Id="rId17" Type="http://schemas.openxmlformats.org/officeDocument/2006/relationships/image" Target="../media/image52.png"/><Relationship Id="rId2" Type="http://schemas.openxmlformats.org/officeDocument/2006/relationships/image" Target="../media/image57.png"/><Relationship Id="rId16" Type="http://schemas.openxmlformats.org/officeDocument/2006/relationships/image" Target="../media/image50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49.png"/><Relationship Id="rId5" Type="http://schemas.openxmlformats.org/officeDocument/2006/relationships/image" Target="../media/image60.png"/><Relationship Id="rId15" Type="http://schemas.openxmlformats.org/officeDocument/2006/relationships/image" Target="../media/image56.png"/><Relationship Id="rId10" Type="http://schemas.openxmlformats.org/officeDocument/2006/relationships/image" Target="../media/image48.png"/><Relationship Id="rId19" Type="http://schemas.openxmlformats.org/officeDocument/2006/relationships/image" Target="../media/image64.png"/><Relationship Id="rId4" Type="http://schemas.openxmlformats.org/officeDocument/2006/relationships/image" Target="../media/image59.png"/><Relationship Id="rId9" Type="http://schemas.openxmlformats.org/officeDocument/2006/relationships/image" Target="../media/image62.png"/><Relationship Id="rId1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3.png"/><Relationship Id="rId5" Type="http://schemas.openxmlformats.org/officeDocument/2006/relationships/image" Target="../media/image67.png"/><Relationship Id="rId10" Type="http://schemas.openxmlformats.org/officeDocument/2006/relationships/image" Target="../media/image69.png"/><Relationship Id="rId4" Type="http://schemas.microsoft.com/office/2007/relationships/hdphoto" Target="../media/hdphoto1.wdp"/><Relationship Id="rId9" Type="http://schemas.openxmlformats.org/officeDocument/2006/relationships/image" Target="../media/image19.png"/><Relationship Id="rId1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microsoft.com/office/2007/relationships/hdphoto" Target="../media/hdphoto2.wdp"/><Relationship Id="rId10" Type="http://schemas.openxmlformats.org/officeDocument/2006/relationships/image" Target="../media/image74.png"/><Relationship Id="rId4" Type="http://schemas.openxmlformats.org/officeDocument/2006/relationships/image" Target="../media/image67.png"/><Relationship Id="rId9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microsoft.com/office/2007/relationships/hdphoto" Target="../media/hdphoto2.wdp"/><Relationship Id="rId10" Type="http://schemas.openxmlformats.org/officeDocument/2006/relationships/image" Target="../media/image76.png"/><Relationship Id="rId4" Type="http://schemas.openxmlformats.org/officeDocument/2006/relationships/image" Target="../media/image67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7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microsoft.com/office/2007/relationships/hdphoto" Target="../media/hdphoto4.wdp"/><Relationship Id="rId7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50.png"/><Relationship Id="rId10" Type="http://schemas.openxmlformats.org/officeDocument/2006/relationships/image" Target="../media/image69.png"/><Relationship Id="rId4" Type="http://schemas.openxmlformats.org/officeDocument/2006/relationships/image" Target="../media/image95.png"/><Relationship Id="rId9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microsoft.com/office/2007/relationships/hdphoto" Target="../media/hdphoto4.wdp"/><Relationship Id="rId7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00.png"/><Relationship Id="rId5" Type="http://schemas.openxmlformats.org/officeDocument/2006/relationships/image" Target="../media/image50.png"/><Relationship Id="rId10" Type="http://schemas.openxmlformats.org/officeDocument/2006/relationships/image" Target="../media/image99.png"/><Relationship Id="rId4" Type="http://schemas.openxmlformats.org/officeDocument/2006/relationships/image" Target="../media/image95.png"/><Relationship Id="rId9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hyperlink" Target="http://ec2-15-165-17-21.ap-northeast-2.compute.amazonaws.com/" TargetMode="External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microsoft.com/office/2007/relationships/hdphoto" Target="../media/hdphoto5.wdp"/><Relationship Id="rId10" Type="http://schemas.openxmlformats.org/officeDocument/2006/relationships/image" Target="../media/image107.png"/><Relationship Id="rId4" Type="http://schemas.openxmlformats.org/officeDocument/2006/relationships/image" Target="../media/image102.png"/><Relationship Id="rId9" Type="http://schemas.openxmlformats.org/officeDocument/2006/relationships/image" Target="../media/image106.png"/><Relationship Id="rId14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101.png"/><Relationship Id="rId3" Type="http://schemas.openxmlformats.org/officeDocument/2006/relationships/hyperlink" Target="http://ec2-15-165-17-21.ap-northeast-2.compute.amazonaws.com/" TargetMode="External"/><Relationship Id="rId7" Type="http://schemas.microsoft.com/office/2007/relationships/hdphoto" Target="../media/hdphoto6.wdp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3.png"/><Relationship Id="rId5" Type="http://schemas.microsoft.com/office/2007/relationships/hdphoto" Target="../media/hdphoto5.wdp"/><Relationship Id="rId10" Type="http://schemas.openxmlformats.org/officeDocument/2006/relationships/image" Target="../media/image112.png"/><Relationship Id="rId4" Type="http://schemas.openxmlformats.org/officeDocument/2006/relationships/image" Target="../media/image102.png"/><Relationship Id="rId9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www.notion.so/JUGAN-COFFEE-HOME-11c388513ab74fd4bda5e6478c22abc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6.png"/><Relationship Id="rId2" Type="http://schemas.openxmlformats.org/officeDocument/2006/relationships/hyperlink" Target="https://www.notion.so/JUGAN-COFFEE-HOME-11c388513ab74fd4bda5e6478c22abc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github.com/happyjane210/weekly-coffe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.svg"/><Relationship Id="rId7" Type="http://schemas.openxmlformats.org/officeDocument/2006/relationships/hyperlink" Target="http://ec2-15-165-17-21.ap-northeast-2.compute.amazonaws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venapp.io/view/nEe8JaGEsCVCmiyLLlkkmkgamjo0M14R/BABlm" TargetMode="External"/><Relationship Id="rId11" Type="http://schemas.openxmlformats.org/officeDocument/2006/relationships/image" Target="../media/image107.png"/><Relationship Id="rId5" Type="http://schemas.openxmlformats.org/officeDocument/2006/relationships/hyperlink" Target="https://www.notion.so/JUGAN-COFFEE-HOME-11c388513ab74fd4bda5e6478c22abc8" TargetMode="External"/><Relationship Id="rId10" Type="http://schemas.openxmlformats.org/officeDocument/2006/relationships/image" Target="../media/image121.svg"/><Relationship Id="rId4" Type="http://schemas.openxmlformats.org/officeDocument/2006/relationships/hyperlink" Target="https://github.com/happyjane210/weekly-coffee" TargetMode="External"/><Relationship Id="rId9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배지 46">
            <a:extLst>
              <a:ext uri="{FF2B5EF4-FFF2-40B4-BE49-F238E27FC236}">
                <a16:creationId xmlns:a16="http://schemas.microsoft.com/office/drawing/2014/main" id="{1F5BDF7C-4595-455A-A53C-364D9C50180F}"/>
              </a:ext>
            </a:extLst>
          </p:cNvPr>
          <p:cNvSpPr/>
          <p:nvPr/>
        </p:nvSpPr>
        <p:spPr>
          <a:xfrm>
            <a:off x="3063710" y="1959742"/>
            <a:ext cx="6102695" cy="1722141"/>
          </a:xfrm>
          <a:prstGeom prst="plaque">
            <a:avLst/>
          </a:prstGeom>
          <a:solidFill>
            <a:schemeClr val="bg1">
              <a:lumMod val="75000"/>
            </a:schemeClr>
          </a:solidFill>
          <a:ln w="136525" cmpd="thickThin">
            <a:solidFill>
              <a:srgbClr val="403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14C5E0-8BF0-4ECB-9D42-2FE7505131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524" y="2452434"/>
            <a:ext cx="4604604" cy="1109915"/>
          </a:xfrm>
        </p:spPr>
        <p:txBody>
          <a:bodyPr>
            <a:normAutofit fontScale="90000"/>
          </a:bodyPr>
          <a:lstStyle/>
          <a:p>
            <a:r>
              <a:rPr lang="ko-KR" altLang="en-US" sz="80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주간 커</a:t>
            </a:r>
            <a:r>
              <a:rPr lang="en-US" altLang="ko-KR" sz="80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-</a:t>
            </a:r>
            <a:r>
              <a:rPr lang="ko-KR" altLang="en-US" sz="80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피</a:t>
            </a:r>
          </a:p>
        </p:txBody>
      </p:sp>
      <p:pic>
        <p:nvPicPr>
          <p:cNvPr id="11" name="그래픽 10" descr="커피 콩 단색으로 채워진">
            <a:extLst>
              <a:ext uri="{FF2B5EF4-FFF2-40B4-BE49-F238E27FC236}">
                <a16:creationId xmlns:a16="http://schemas.microsoft.com/office/drawing/2014/main" id="{E10217F7-3631-4D1D-AD10-D07FE80C6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1846" y="1354526"/>
            <a:ext cx="493717" cy="493717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90968707-1E37-4A95-84E0-CAD4C7B8D29E}"/>
              </a:ext>
            </a:extLst>
          </p:cNvPr>
          <p:cNvGrpSpPr/>
          <p:nvPr/>
        </p:nvGrpSpPr>
        <p:grpSpPr>
          <a:xfrm rot="956542">
            <a:off x="3558722" y="2497685"/>
            <a:ext cx="423022" cy="687972"/>
            <a:chOff x="1902520" y="3118816"/>
            <a:chExt cx="838522" cy="1363714"/>
          </a:xfrm>
          <a:solidFill>
            <a:srgbClr val="403726"/>
          </a:solidFill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EEEAA6D1-A120-4884-A3B8-C157D78EECC1}"/>
                </a:ext>
              </a:extLst>
            </p:cNvPr>
            <p:cNvSpPr/>
            <p:nvPr/>
          </p:nvSpPr>
          <p:spPr>
            <a:xfrm rot="1766803" flipH="1">
              <a:off x="2034233" y="3118816"/>
              <a:ext cx="183101" cy="183104"/>
            </a:xfrm>
            <a:custGeom>
              <a:avLst/>
              <a:gdLst>
                <a:gd name="connsiteX0" fmla="*/ 139266 w 183101"/>
                <a:gd name="connsiteY0" fmla="*/ 144991 h 183104"/>
                <a:gd name="connsiteX1" fmla="*/ 182986 w 183101"/>
                <a:gd name="connsiteY1" fmla="*/ 115 h 183104"/>
                <a:gd name="connsiteX2" fmla="*/ 38206 w 183101"/>
                <a:gd name="connsiteY2" fmla="*/ 43930 h 183104"/>
                <a:gd name="connsiteX3" fmla="*/ 1154 w 183101"/>
                <a:gd name="connsiteY3" fmla="*/ 181948 h 183104"/>
                <a:gd name="connsiteX4" fmla="*/ 139266 w 183101"/>
                <a:gd name="connsiteY4" fmla="*/ 144991 h 18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01" h="183104">
                  <a:moveTo>
                    <a:pt x="139266" y="144991"/>
                  </a:moveTo>
                  <a:cubicBezTo>
                    <a:pt x="187558" y="96604"/>
                    <a:pt x="182986" y="115"/>
                    <a:pt x="182986" y="115"/>
                  </a:cubicBezTo>
                  <a:cubicBezTo>
                    <a:pt x="182986" y="115"/>
                    <a:pt x="86593" y="-4457"/>
                    <a:pt x="38206" y="43930"/>
                  </a:cubicBezTo>
                  <a:cubicBezTo>
                    <a:pt x="-10181" y="92317"/>
                    <a:pt x="1154" y="181948"/>
                    <a:pt x="1154" y="181948"/>
                  </a:cubicBezTo>
                  <a:cubicBezTo>
                    <a:pt x="1154" y="181948"/>
                    <a:pt x="90689" y="193283"/>
                    <a:pt x="139266" y="144991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6025FB6D-3300-400A-85F9-B4B1405A94E1}"/>
                </a:ext>
              </a:extLst>
            </p:cNvPr>
            <p:cNvSpPr/>
            <p:nvPr/>
          </p:nvSpPr>
          <p:spPr>
            <a:xfrm rot="1766803" flipH="1">
              <a:off x="1953593" y="3507933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672D39A4-9EBD-4912-B225-D2C5B4B5B66B}"/>
                </a:ext>
              </a:extLst>
            </p:cNvPr>
            <p:cNvSpPr/>
            <p:nvPr/>
          </p:nvSpPr>
          <p:spPr>
            <a:xfrm rot="1766803" flipH="1">
              <a:off x="2004659" y="3691453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226BB23D-278D-4F57-A247-6F49BD40E3AD}"/>
                </a:ext>
              </a:extLst>
            </p:cNvPr>
            <p:cNvSpPr/>
            <p:nvPr/>
          </p:nvSpPr>
          <p:spPr>
            <a:xfrm rot="1766803" flipH="1">
              <a:off x="1902520" y="3324436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C1B4A2AD-7021-49F9-A2A9-6A9C8667B8B3}"/>
                </a:ext>
              </a:extLst>
            </p:cNvPr>
            <p:cNvSpPr/>
            <p:nvPr/>
          </p:nvSpPr>
          <p:spPr>
            <a:xfrm rot="1766803" flipH="1">
              <a:off x="2282592" y="3375133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B377F8D-B93B-4F0E-A8CD-D5B505A2CE47}"/>
                </a:ext>
              </a:extLst>
            </p:cNvPr>
            <p:cNvSpPr/>
            <p:nvPr/>
          </p:nvSpPr>
          <p:spPr>
            <a:xfrm rot="1766803" flipH="1">
              <a:off x="2333637" y="3558741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0E9B587C-79E2-4BF5-83EE-30958A454FA2}"/>
                </a:ext>
              </a:extLst>
            </p:cNvPr>
            <p:cNvSpPr/>
            <p:nvPr/>
          </p:nvSpPr>
          <p:spPr>
            <a:xfrm rot="1766803" flipH="1">
              <a:off x="2231452" y="3191542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48328333-D56E-4857-8CB4-64E245C6E24A}"/>
                </a:ext>
              </a:extLst>
            </p:cNvPr>
            <p:cNvSpPr/>
            <p:nvPr/>
          </p:nvSpPr>
          <p:spPr>
            <a:xfrm rot="1607420" flipH="1">
              <a:off x="2195301" y="3996369"/>
              <a:ext cx="545741" cy="486161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741" h="486161">
                  <a:moveTo>
                    <a:pt x="245650" y="333761"/>
                  </a:moveTo>
                  <a:cubicBezTo>
                    <a:pt x="102775" y="483971"/>
                    <a:pt x="4191" y="486161"/>
                    <a:pt x="0" y="486161"/>
                  </a:cubicBezTo>
                  <a:lnTo>
                    <a:pt x="0" y="438536"/>
                  </a:lnTo>
                  <a:cubicBezTo>
                    <a:pt x="857" y="438536"/>
                    <a:pt x="85725" y="434631"/>
                    <a:pt x="211646" y="301186"/>
                  </a:cubicBezTo>
                  <a:lnTo>
                    <a:pt x="211646" y="301186"/>
                  </a:lnTo>
                  <a:lnTo>
                    <a:pt x="212122" y="301186"/>
                  </a:lnTo>
                  <a:lnTo>
                    <a:pt x="504825" y="7244"/>
                  </a:lnTo>
                  <a:cubicBezTo>
                    <a:pt x="513976" y="-2202"/>
                    <a:pt x="529051" y="-2442"/>
                    <a:pt x="538497" y="6709"/>
                  </a:cubicBezTo>
                  <a:cubicBezTo>
                    <a:pt x="547943" y="15859"/>
                    <a:pt x="548183" y="30934"/>
                    <a:pt x="539032" y="40380"/>
                  </a:cubicBezTo>
                  <a:cubicBezTo>
                    <a:pt x="538841" y="40578"/>
                    <a:pt x="538646" y="40772"/>
                    <a:pt x="538448" y="40963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4CC3774-C812-4981-ACF6-F1ACEF168210}"/>
                </a:ext>
              </a:extLst>
            </p:cNvPr>
            <p:cNvSpPr/>
            <p:nvPr/>
          </p:nvSpPr>
          <p:spPr>
            <a:xfrm rot="1607420" flipH="1">
              <a:off x="2134957" y="4064330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35C25E11-BE98-4A98-9276-82294069F6D2}"/>
                </a:ext>
              </a:extLst>
            </p:cNvPr>
            <p:cNvSpPr/>
            <p:nvPr/>
          </p:nvSpPr>
          <p:spPr>
            <a:xfrm rot="1607420" flipH="1">
              <a:off x="2194473" y="4245284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6B76AC63-4392-4C5D-94C9-206009AC4CF2}"/>
                </a:ext>
              </a:extLst>
            </p:cNvPr>
            <p:cNvSpPr/>
            <p:nvPr/>
          </p:nvSpPr>
          <p:spPr>
            <a:xfrm rot="1607420" flipH="1">
              <a:off x="2075434" y="3883397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410DA4F4-F023-4958-AFFA-3832447713D5}"/>
                </a:ext>
              </a:extLst>
            </p:cNvPr>
            <p:cNvSpPr/>
            <p:nvPr/>
          </p:nvSpPr>
          <p:spPr>
            <a:xfrm rot="1607420" flipH="1">
              <a:off x="2460156" y="3919012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03032434-CCFC-42E5-8627-F75646B2AB26}"/>
                </a:ext>
              </a:extLst>
            </p:cNvPr>
            <p:cNvSpPr/>
            <p:nvPr/>
          </p:nvSpPr>
          <p:spPr>
            <a:xfrm rot="1607420" flipH="1">
              <a:off x="2519654" y="4100055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855BFFFE-509B-4633-88C6-55B7F7E2CF40}"/>
                </a:ext>
              </a:extLst>
            </p:cNvPr>
            <p:cNvSpPr/>
            <p:nvPr/>
          </p:nvSpPr>
          <p:spPr>
            <a:xfrm rot="1607420" flipH="1">
              <a:off x="2400563" y="3737994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C05606B4-29AC-485D-BB70-F593425E8256}"/>
                </a:ext>
              </a:extLst>
            </p:cNvPr>
            <p:cNvSpPr/>
            <p:nvPr/>
          </p:nvSpPr>
          <p:spPr>
            <a:xfrm rot="1684545" flipH="1">
              <a:off x="2053810" y="342055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FC4BD17E-A0BE-4749-AF6B-4CE1B1D414B7}"/>
                </a:ext>
              </a:extLst>
            </p:cNvPr>
            <p:cNvSpPr/>
            <p:nvPr/>
          </p:nvSpPr>
          <p:spPr>
            <a:xfrm rot="1684545" flipH="1">
              <a:off x="2123888" y="365302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642B2B69-9482-4CB2-A0E3-6720C8A5007E}"/>
              </a:ext>
            </a:extLst>
          </p:cNvPr>
          <p:cNvSpPr txBox="1"/>
          <p:nvPr/>
        </p:nvSpPr>
        <p:spPr>
          <a:xfrm>
            <a:off x="4410345" y="1509690"/>
            <a:ext cx="35878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100" spc="600" dirty="0">
                <a:solidFill>
                  <a:srgbClr val="C00000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★</a:t>
            </a:r>
            <a:r>
              <a:rPr lang="en-US" altLang="ko-KR" sz="1100" spc="600" dirty="0">
                <a:latin typeface="양진체 " panose="02020503000000000000" pitchFamily="18" charset="-127"/>
                <a:ea typeface="양진체 " panose="02020503000000000000" pitchFamily="18" charset="-127"/>
              </a:rPr>
              <a:t> JUGAN       COFFEE </a:t>
            </a:r>
            <a:r>
              <a:rPr lang="en-US" altLang="ko-KR" sz="1100" spc="600" dirty="0">
                <a:solidFill>
                  <a:srgbClr val="C00000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★</a:t>
            </a:r>
            <a:endParaRPr lang="ko-KR" altLang="en-US" sz="1100" spc="600" dirty="0">
              <a:solidFill>
                <a:srgbClr val="C00000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1FCFCB4-533E-4984-9172-79231667B172}"/>
              </a:ext>
            </a:extLst>
          </p:cNvPr>
          <p:cNvGrpSpPr/>
          <p:nvPr/>
        </p:nvGrpSpPr>
        <p:grpSpPr>
          <a:xfrm rot="20643458" flipH="1">
            <a:off x="8250917" y="2506248"/>
            <a:ext cx="423022" cy="687972"/>
            <a:chOff x="1902520" y="3118816"/>
            <a:chExt cx="838522" cy="1363714"/>
          </a:xfrm>
          <a:solidFill>
            <a:srgbClr val="403726"/>
          </a:solidFill>
        </p:grpSpPr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19BA8B84-75C1-4806-964E-117530C15A1C}"/>
                </a:ext>
              </a:extLst>
            </p:cNvPr>
            <p:cNvSpPr/>
            <p:nvPr/>
          </p:nvSpPr>
          <p:spPr>
            <a:xfrm rot="1766803" flipH="1">
              <a:off x="2034233" y="3118816"/>
              <a:ext cx="183101" cy="183104"/>
            </a:xfrm>
            <a:custGeom>
              <a:avLst/>
              <a:gdLst>
                <a:gd name="connsiteX0" fmla="*/ 139266 w 183101"/>
                <a:gd name="connsiteY0" fmla="*/ 144991 h 183104"/>
                <a:gd name="connsiteX1" fmla="*/ 182986 w 183101"/>
                <a:gd name="connsiteY1" fmla="*/ 115 h 183104"/>
                <a:gd name="connsiteX2" fmla="*/ 38206 w 183101"/>
                <a:gd name="connsiteY2" fmla="*/ 43930 h 183104"/>
                <a:gd name="connsiteX3" fmla="*/ 1154 w 183101"/>
                <a:gd name="connsiteY3" fmla="*/ 181948 h 183104"/>
                <a:gd name="connsiteX4" fmla="*/ 139266 w 183101"/>
                <a:gd name="connsiteY4" fmla="*/ 144991 h 18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01" h="183104">
                  <a:moveTo>
                    <a:pt x="139266" y="144991"/>
                  </a:moveTo>
                  <a:cubicBezTo>
                    <a:pt x="187558" y="96604"/>
                    <a:pt x="182986" y="115"/>
                    <a:pt x="182986" y="115"/>
                  </a:cubicBezTo>
                  <a:cubicBezTo>
                    <a:pt x="182986" y="115"/>
                    <a:pt x="86593" y="-4457"/>
                    <a:pt x="38206" y="43930"/>
                  </a:cubicBezTo>
                  <a:cubicBezTo>
                    <a:pt x="-10181" y="92317"/>
                    <a:pt x="1154" y="181948"/>
                    <a:pt x="1154" y="181948"/>
                  </a:cubicBezTo>
                  <a:cubicBezTo>
                    <a:pt x="1154" y="181948"/>
                    <a:pt x="90689" y="193283"/>
                    <a:pt x="139266" y="144991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0078FC27-4BCB-4693-B87F-CDD8A969E97C}"/>
                </a:ext>
              </a:extLst>
            </p:cNvPr>
            <p:cNvSpPr/>
            <p:nvPr/>
          </p:nvSpPr>
          <p:spPr>
            <a:xfrm rot="1766803" flipH="1">
              <a:off x="1953593" y="3507933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EE365071-7B55-4843-9B84-8A7E9D042F6B}"/>
                </a:ext>
              </a:extLst>
            </p:cNvPr>
            <p:cNvSpPr/>
            <p:nvPr/>
          </p:nvSpPr>
          <p:spPr>
            <a:xfrm rot="1766803" flipH="1">
              <a:off x="2004659" y="3691453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EB9ABC08-2D1D-4333-BE8B-267FBBC54973}"/>
                </a:ext>
              </a:extLst>
            </p:cNvPr>
            <p:cNvSpPr/>
            <p:nvPr/>
          </p:nvSpPr>
          <p:spPr>
            <a:xfrm rot="1766803" flipH="1">
              <a:off x="1902520" y="3324436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D5054B35-20DE-4179-8678-6E14035CC1CD}"/>
                </a:ext>
              </a:extLst>
            </p:cNvPr>
            <p:cNvSpPr/>
            <p:nvPr/>
          </p:nvSpPr>
          <p:spPr>
            <a:xfrm rot="1766803" flipH="1">
              <a:off x="2282592" y="3375133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2C98B6AD-59C6-43BA-ABE1-C5796AACC675}"/>
                </a:ext>
              </a:extLst>
            </p:cNvPr>
            <p:cNvSpPr/>
            <p:nvPr/>
          </p:nvSpPr>
          <p:spPr>
            <a:xfrm rot="1766803" flipH="1">
              <a:off x="2333637" y="3558741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9F230955-A829-49BC-BF86-08AE0E57515A}"/>
                </a:ext>
              </a:extLst>
            </p:cNvPr>
            <p:cNvSpPr/>
            <p:nvPr/>
          </p:nvSpPr>
          <p:spPr>
            <a:xfrm rot="1766803" flipH="1">
              <a:off x="2231452" y="3191542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99DBEA80-8105-4AC8-9193-D306D7BC3646}"/>
                </a:ext>
              </a:extLst>
            </p:cNvPr>
            <p:cNvSpPr/>
            <p:nvPr/>
          </p:nvSpPr>
          <p:spPr>
            <a:xfrm rot="1607420" flipH="1">
              <a:off x="2195301" y="3996369"/>
              <a:ext cx="545741" cy="486161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741" h="486161">
                  <a:moveTo>
                    <a:pt x="245650" y="333761"/>
                  </a:moveTo>
                  <a:cubicBezTo>
                    <a:pt x="102775" y="483971"/>
                    <a:pt x="4191" y="486161"/>
                    <a:pt x="0" y="486161"/>
                  </a:cubicBezTo>
                  <a:lnTo>
                    <a:pt x="0" y="438536"/>
                  </a:lnTo>
                  <a:cubicBezTo>
                    <a:pt x="857" y="438536"/>
                    <a:pt x="85725" y="434631"/>
                    <a:pt x="211646" y="301186"/>
                  </a:cubicBezTo>
                  <a:lnTo>
                    <a:pt x="211646" y="301186"/>
                  </a:lnTo>
                  <a:lnTo>
                    <a:pt x="212122" y="301186"/>
                  </a:lnTo>
                  <a:lnTo>
                    <a:pt x="504825" y="7244"/>
                  </a:lnTo>
                  <a:cubicBezTo>
                    <a:pt x="513976" y="-2202"/>
                    <a:pt x="529051" y="-2442"/>
                    <a:pt x="538497" y="6709"/>
                  </a:cubicBezTo>
                  <a:cubicBezTo>
                    <a:pt x="547943" y="15859"/>
                    <a:pt x="548183" y="30934"/>
                    <a:pt x="539032" y="40380"/>
                  </a:cubicBezTo>
                  <a:cubicBezTo>
                    <a:pt x="538841" y="40578"/>
                    <a:pt x="538646" y="40772"/>
                    <a:pt x="538448" y="40963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0311016F-DB68-4DDF-AD6C-DFC69CC3379C}"/>
                </a:ext>
              </a:extLst>
            </p:cNvPr>
            <p:cNvSpPr/>
            <p:nvPr/>
          </p:nvSpPr>
          <p:spPr>
            <a:xfrm rot="1607420" flipH="1">
              <a:off x="2134957" y="4064330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38D5CE3A-D948-47B5-8C36-CBDCA78BEAFF}"/>
                </a:ext>
              </a:extLst>
            </p:cNvPr>
            <p:cNvSpPr/>
            <p:nvPr/>
          </p:nvSpPr>
          <p:spPr>
            <a:xfrm rot="1607420" flipH="1">
              <a:off x="2194473" y="4245284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5895EF7F-FE62-4B5F-87CC-E73BAADCE006}"/>
                </a:ext>
              </a:extLst>
            </p:cNvPr>
            <p:cNvSpPr/>
            <p:nvPr/>
          </p:nvSpPr>
          <p:spPr>
            <a:xfrm rot="1607420" flipH="1">
              <a:off x="2075434" y="3883397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5B2D020F-0A0E-41FC-9563-C833046B04B8}"/>
                </a:ext>
              </a:extLst>
            </p:cNvPr>
            <p:cNvSpPr/>
            <p:nvPr/>
          </p:nvSpPr>
          <p:spPr>
            <a:xfrm rot="1607420" flipH="1">
              <a:off x="2460156" y="3919012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B3BFFC2A-F928-43D6-AE36-BA931EDB9308}"/>
                </a:ext>
              </a:extLst>
            </p:cNvPr>
            <p:cNvSpPr/>
            <p:nvPr/>
          </p:nvSpPr>
          <p:spPr>
            <a:xfrm rot="1607420" flipH="1">
              <a:off x="2519654" y="4100055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3AFEB633-48D0-41CC-881C-AAE1C4AFE995}"/>
                </a:ext>
              </a:extLst>
            </p:cNvPr>
            <p:cNvSpPr/>
            <p:nvPr/>
          </p:nvSpPr>
          <p:spPr>
            <a:xfrm rot="1607420" flipH="1">
              <a:off x="2400563" y="3737994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CFCE817B-FA48-4C7D-8F0C-6BF28C3A862E}"/>
                </a:ext>
              </a:extLst>
            </p:cNvPr>
            <p:cNvSpPr/>
            <p:nvPr/>
          </p:nvSpPr>
          <p:spPr>
            <a:xfrm rot="1684545" flipH="1">
              <a:off x="2053810" y="342055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ADF4BBE2-B949-4350-AC50-DB43BAF654CC}"/>
                </a:ext>
              </a:extLst>
            </p:cNvPr>
            <p:cNvSpPr/>
            <p:nvPr/>
          </p:nvSpPr>
          <p:spPr>
            <a:xfrm rot="1684545" flipH="1">
              <a:off x="2123888" y="365302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51DAAB-435F-4C7B-A7DB-3D38345A231C}"/>
              </a:ext>
            </a:extLst>
          </p:cNvPr>
          <p:cNvSpPr txBox="1"/>
          <p:nvPr/>
        </p:nvSpPr>
        <p:spPr>
          <a:xfrm>
            <a:off x="2938369" y="4151786"/>
            <a:ext cx="6388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{  </a:t>
            </a:r>
            <a:r>
              <a:rPr lang="ko-KR" altLang="en-US" sz="2400" dirty="0" err="1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리액트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&amp; </a:t>
            </a:r>
            <a:r>
              <a:rPr lang="ko-KR" altLang="en-US" sz="2400" dirty="0" err="1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스프링부트</a:t>
            </a:r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기반 </a:t>
            </a:r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X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커피 구독 서비스  </a:t>
            </a:r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}</a:t>
            </a:r>
            <a:endParaRPr lang="ko-KR" altLang="en-US" sz="2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3085BE-25B5-4FE3-A161-6A5DEF212F2E}"/>
              </a:ext>
            </a:extLst>
          </p:cNvPr>
          <p:cNvCxnSpPr>
            <a:cxnSpLocks/>
          </p:cNvCxnSpPr>
          <p:nvPr/>
        </p:nvCxnSpPr>
        <p:spPr>
          <a:xfrm>
            <a:off x="-581494" y="4331618"/>
            <a:ext cx="3647817" cy="0"/>
          </a:xfrm>
          <a:prstGeom prst="line">
            <a:avLst/>
          </a:prstGeom>
          <a:ln w="66675" cap="flat" cmpd="dbl">
            <a:solidFill>
              <a:srgbClr val="403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43888E1-D558-4F6F-8E66-357DD283566E}"/>
              </a:ext>
            </a:extLst>
          </p:cNvPr>
          <p:cNvCxnSpPr>
            <a:cxnSpLocks/>
          </p:cNvCxnSpPr>
          <p:nvPr/>
        </p:nvCxnSpPr>
        <p:spPr>
          <a:xfrm>
            <a:off x="9133238" y="4332707"/>
            <a:ext cx="3647817" cy="0"/>
          </a:xfrm>
          <a:prstGeom prst="line">
            <a:avLst/>
          </a:prstGeom>
          <a:ln w="66675" cap="flat" cmpd="dbl">
            <a:solidFill>
              <a:srgbClr val="403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168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B5DBBD0-478B-4247-83A2-0084E2EBE080}"/>
              </a:ext>
            </a:extLst>
          </p:cNvPr>
          <p:cNvSpPr/>
          <p:nvPr/>
        </p:nvSpPr>
        <p:spPr>
          <a:xfrm>
            <a:off x="1468876" y="0"/>
            <a:ext cx="107231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5D9A90B-F35B-42A6-8842-59A2A7976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55" y="574483"/>
            <a:ext cx="1178943" cy="887307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WBS</a:t>
            </a:r>
            <a:endParaRPr lang="ko-KR" altLang="en-US" sz="2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9E99B8-780C-4030-A09C-D7EDDB35B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21" y="102906"/>
            <a:ext cx="10313294" cy="662965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8F3161DF-E898-463C-8DA4-D2018C319A6E}"/>
              </a:ext>
            </a:extLst>
          </p:cNvPr>
          <p:cNvSpPr txBox="1">
            <a:spLocks/>
          </p:cNvSpPr>
          <p:nvPr/>
        </p:nvSpPr>
        <p:spPr>
          <a:xfrm>
            <a:off x="161028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분석 및 설계</a:t>
            </a:r>
          </a:p>
        </p:txBody>
      </p:sp>
    </p:spTree>
    <p:extLst>
      <p:ext uri="{BB962C8B-B14F-4D97-AF65-F5344CB8AC3E}">
        <p14:creationId xmlns:p14="http://schemas.microsoft.com/office/powerpoint/2010/main" val="3612903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69066F3-D1EC-4162-A0AE-78B1B5F6D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" t="2366" r="46619" b="72197"/>
          <a:stretch/>
        </p:blipFill>
        <p:spPr>
          <a:xfrm>
            <a:off x="483658" y="738221"/>
            <a:ext cx="5327141" cy="1335964"/>
          </a:xfrm>
          <a:prstGeom prst="rect">
            <a:avLst/>
          </a:prstGeom>
          <a:ln w="19050">
            <a:solidFill>
              <a:srgbClr val="403726"/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4318B49D-4785-40E2-B0A7-1E49066733F8}"/>
              </a:ext>
            </a:extLst>
          </p:cNvPr>
          <p:cNvSpPr txBox="1">
            <a:spLocks/>
          </p:cNvSpPr>
          <p:nvPr/>
        </p:nvSpPr>
        <p:spPr>
          <a:xfrm>
            <a:off x="1115927" y="93806"/>
            <a:ext cx="3359820" cy="70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테스트케이스 명세서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DCFBC6A-6B85-4AB6-BA24-1D7A74ED1649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분석 및 설계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7564278-97CF-4457-8623-A851B4C177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8" t="1285" r="1452" b="1469"/>
          <a:stretch/>
        </p:blipFill>
        <p:spPr>
          <a:xfrm>
            <a:off x="6397584" y="682311"/>
            <a:ext cx="5294377" cy="5990207"/>
          </a:xfrm>
          <a:prstGeom prst="rect">
            <a:avLst/>
          </a:prstGeom>
          <a:ln w="19050">
            <a:solidFill>
              <a:srgbClr val="403726"/>
            </a:solidFill>
          </a:ln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1BD0BEE-F5F8-4CFD-A738-C3ECF4F36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" t="26588" r="52229"/>
          <a:stretch/>
        </p:blipFill>
        <p:spPr>
          <a:xfrm>
            <a:off x="483658" y="2154445"/>
            <a:ext cx="5310760" cy="4518073"/>
          </a:xfrm>
          <a:prstGeom prst="rect">
            <a:avLst/>
          </a:prstGeom>
          <a:ln w="19050">
            <a:solidFill>
              <a:srgbClr val="403726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2F26B6-D5C4-47EB-AFEB-6168EF13B6A5}"/>
              </a:ext>
            </a:extLst>
          </p:cNvPr>
          <p:cNvSpPr txBox="1"/>
          <p:nvPr/>
        </p:nvSpPr>
        <p:spPr>
          <a:xfrm>
            <a:off x="5249669" y="262125"/>
            <a:ext cx="6583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사용자의 관점에서 이벤트의 흐름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선행조건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예상결과를 시나리오로 정리했습니다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5872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97EF671-2FB8-479A-A133-F562840C59D8}"/>
              </a:ext>
            </a:extLst>
          </p:cNvPr>
          <p:cNvSpPr/>
          <p:nvPr/>
        </p:nvSpPr>
        <p:spPr>
          <a:xfrm>
            <a:off x="0" y="739302"/>
            <a:ext cx="12192000" cy="6118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4BD4390-3D14-459F-94BF-AB60EAB649DD}"/>
              </a:ext>
            </a:extLst>
          </p:cNvPr>
          <p:cNvSpPr txBox="1">
            <a:spLocks/>
          </p:cNvSpPr>
          <p:nvPr/>
        </p:nvSpPr>
        <p:spPr>
          <a:xfrm>
            <a:off x="1115926" y="93806"/>
            <a:ext cx="4980073" cy="70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객체 분석</a:t>
            </a:r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모델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7CC5681-D39B-4A2A-B935-2A808BB87752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분석 및 설계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B352F07-41BD-4EB0-AC42-80EEF38F64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" r="5616" b="2734"/>
          <a:stretch/>
        </p:blipFill>
        <p:spPr>
          <a:xfrm>
            <a:off x="1702340" y="763666"/>
            <a:ext cx="8784077" cy="60373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BB79F8-5F97-4BD2-87A2-9972B5B2FAA3}"/>
              </a:ext>
            </a:extLst>
          </p:cNvPr>
          <p:cNvSpPr txBox="1"/>
          <p:nvPr/>
        </p:nvSpPr>
        <p:spPr>
          <a:xfrm>
            <a:off x="6850941" y="940871"/>
            <a:ext cx="592747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프로젝트에 필수적인 객체 요소를 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  Visual Paradigm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을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사용하여 표현했습니다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16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70A1B81-20D9-46CC-AE7B-0A79056E3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583" y="142532"/>
            <a:ext cx="1935804" cy="5162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648DC1-5C3E-4A7C-9CAA-CAFD5C290B50}"/>
              </a:ext>
            </a:extLst>
          </p:cNvPr>
          <p:cNvSpPr txBox="1"/>
          <p:nvPr/>
        </p:nvSpPr>
        <p:spPr>
          <a:xfrm>
            <a:off x="946016" y="862930"/>
            <a:ext cx="92623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주문 정보</a:t>
            </a:r>
            <a:endParaRPr lang="en-US" altLang="ko-KR" sz="1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377162-4F2E-4937-A76E-6083F29F00BD}"/>
              </a:ext>
            </a:extLst>
          </p:cNvPr>
          <p:cNvSpPr txBox="1"/>
          <p:nvPr/>
        </p:nvSpPr>
        <p:spPr>
          <a:xfrm>
            <a:off x="946016" y="3966476"/>
            <a:ext cx="92623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옵션 정보</a:t>
            </a:r>
            <a:endParaRPr lang="en-US" altLang="ko-KR" sz="1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6092F-3DC7-4A1E-8648-127DCF525A38}"/>
              </a:ext>
            </a:extLst>
          </p:cNvPr>
          <p:cNvSpPr txBox="1"/>
          <p:nvPr/>
        </p:nvSpPr>
        <p:spPr>
          <a:xfrm>
            <a:off x="4349616" y="3966476"/>
            <a:ext cx="92623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제품 정보</a:t>
            </a:r>
            <a:endParaRPr lang="en-US" altLang="ko-KR" sz="1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9DA5A-FCD2-4450-BE2D-C28C8081AD34}"/>
              </a:ext>
            </a:extLst>
          </p:cNvPr>
          <p:cNvSpPr txBox="1"/>
          <p:nvPr/>
        </p:nvSpPr>
        <p:spPr>
          <a:xfrm>
            <a:off x="7661776" y="3966475"/>
            <a:ext cx="92623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장바구니</a:t>
            </a:r>
            <a:endParaRPr lang="en-US" altLang="ko-KR" sz="1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20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97EF671-2FB8-479A-A133-F562840C59D8}"/>
              </a:ext>
            </a:extLst>
          </p:cNvPr>
          <p:cNvSpPr/>
          <p:nvPr/>
        </p:nvSpPr>
        <p:spPr>
          <a:xfrm>
            <a:off x="0" y="739302"/>
            <a:ext cx="12192000" cy="6118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EDBB39-F9C6-4E19-89BA-46212362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3" y="1501737"/>
            <a:ext cx="7295745" cy="386283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AE0E9A5-D3E6-4627-B314-9872F8421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93" y="4052443"/>
            <a:ext cx="7078221" cy="2666795"/>
          </a:xfrm>
          <a:prstGeom prst="rect">
            <a:avLst/>
          </a:prstGeom>
        </p:spPr>
      </p:pic>
      <p:pic>
        <p:nvPicPr>
          <p:cNvPr id="10" name="그림 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53A5BBB-CE0A-4D10-B45D-34567C767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583" y="142532"/>
            <a:ext cx="1935804" cy="516215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90AD6661-8026-4445-8C23-656E75850D80}"/>
              </a:ext>
            </a:extLst>
          </p:cNvPr>
          <p:cNvSpPr txBox="1">
            <a:spLocks/>
          </p:cNvSpPr>
          <p:nvPr/>
        </p:nvSpPr>
        <p:spPr>
          <a:xfrm>
            <a:off x="1115926" y="93806"/>
            <a:ext cx="6043631" cy="70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Component Diagram  -  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인터페이스 설계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분석 및 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731E6B-B699-4C87-AB8E-F6794CF3753D}"/>
              </a:ext>
            </a:extLst>
          </p:cNvPr>
          <p:cNvSpPr txBox="1"/>
          <p:nvPr/>
        </p:nvSpPr>
        <p:spPr>
          <a:xfrm>
            <a:off x="253035" y="827029"/>
            <a:ext cx="793117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각 서비스 간에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AMQP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통해 주고 받을 데이터를 설계하였습니다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EE8E0F-64F0-4BCD-A5B6-81C1F334387A}"/>
              </a:ext>
            </a:extLst>
          </p:cNvPr>
          <p:cNvSpPr txBox="1"/>
          <p:nvPr/>
        </p:nvSpPr>
        <p:spPr>
          <a:xfrm>
            <a:off x="531289" y="2049753"/>
            <a:ext cx="880750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구독자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받음</a:t>
            </a:r>
            <a:endParaRPr lang="en-US" altLang="ko-KR" sz="1400" b="1" dirty="0">
              <a:solidFill>
                <a:schemeClr val="accent2">
                  <a:lumMod val="7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05C567-28D1-4372-87FF-88AE24C03775}"/>
              </a:ext>
            </a:extLst>
          </p:cNvPr>
          <p:cNvSpPr txBox="1"/>
          <p:nvPr/>
        </p:nvSpPr>
        <p:spPr>
          <a:xfrm>
            <a:off x="5935328" y="2054545"/>
            <a:ext cx="880750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판매자</a:t>
            </a:r>
            <a:endParaRPr lang="en-US" altLang="ko-KR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제공</a:t>
            </a:r>
            <a:endParaRPr lang="en-US" altLang="ko-KR" sz="1400" b="1" dirty="0">
              <a:solidFill>
                <a:schemeClr val="accent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B38276-1A4D-48F5-8979-D79E38CAFEAF}"/>
              </a:ext>
            </a:extLst>
          </p:cNvPr>
          <p:cNvSpPr txBox="1"/>
          <p:nvPr/>
        </p:nvSpPr>
        <p:spPr>
          <a:xfrm>
            <a:off x="2766496" y="5172611"/>
            <a:ext cx="1558211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판매할 제품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D0337F-0065-4326-A2F1-81F296FB8DAD}"/>
              </a:ext>
            </a:extLst>
          </p:cNvPr>
          <p:cNvSpPr txBox="1"/>
          <p:nvPr/>
        </p:nvSpPr>
        <p:spPr>
          <a:xfrm>
            <a:off x="7630814" y="6307942"/>
            <a:ext cx="1558211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주문한 정보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50A0A7-8E5B-459A-AB9A-264540F58C2B}"/>
              </a:ext>
            </a:extLst>
          </p:cNvPr>
          <p:cNvSpPr txBox="1"/>
          <p:nvPr/>
        </p:nvSpPr>
        <p:spPr>
          <a:xfrm>
            <a:off x="5293070" y="4610836"/>
            <a:ext cx="880750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구독자</a:t>
            </a:r>
            <a:endParaRPr lang="en-US" altLang="ko-KR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5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제공</a:t>
            </a:r>
            <a:endParaRPr lang="en-US" altLang="ko-KR" sz="1400" b="1" dirty="0">
              <a:solidFill>
                <a:schemeClr val="accent5">
                  <a:lumMod val="7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D06D8-71E7-4940-B356-2C8D2C20DE66}"/>
              </a:ext>
            </a:extLst>
          </p:cNvPr>
          <p:cNvSpPr txBox="1"/>
          <p:nvPr/>
        </p:nvSpPr>
        <p:spPr>
          <a:xfrm>
            <a:off x="10828642" y="4632108"/>
            <a:ext cx="880750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판매자</a:t>
            </a:r>
            <a:endParaRPr lang="en-US" altLang="ko-KR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받음</a:t>
            </a:r>
            <a:endParaRPr lang="en-US" altLang="ko-KR" sz="1400" b="1" dirty="0">
              <a:solidFill>
                <a:schemeClr val="accent2">
                  <a:lumMod val="7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1453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97EF671-2FB8-479A-A133-F562840C59D8}"/>
              </a:ext>
            </a:extLst>
          </p:cNvPr>
          <p:cNvSpPr/>
          <p:nvPr/>
        </p:nvSpPr>
        <p:spPr>
          <a:xfrm>
            <a:off x="0" y="782043"/>
            <a:ext cx="12192000" cy="6118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0AD6661-8026-4445-8C23-656E75850D80}"/>
              </a:ext>
            </a:extLst>
          </p:cNvPr>
          <p:cNvSpPr txBox="1">
            <a:spLocks/>
          </p:cNvSpPr>
          <p:nvPr/>
        </p:nvSpPr>
        <p:spPr>
          <a:xfrm>
            <a:off x="1115927" y="93806"/>
            <a:ext cx="1596794" cy="70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UI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설계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분석 및 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731E6B-B699-4C87-AB8E-F6794CF3753D}"/>
              </a:ext>
            </a:extLst>
          </p:cNvPr>
          <p:cNvSpPr txBox="1"/>
          <p:nvPr/>
        </p:nvSpPr>
        <p:spPr>
          <a:xfrm>
            <a:off x="0" y="834292"/>
            <a:ext cx="119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카카오 오븐을 활용하여 주간커피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UI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프로토타입을 제작했습니다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. (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사진을 클릭하면 카카오 오븐 링크로 연결됩니다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.) 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552411A-3EF0-434B-A406-D0114A5EF258}"/>
              </a:ext>
            </a:extLst>
          </p:cNvPr>
          <p:cNvGrpSpPr/>
          <p:nvPr/>
        </p:nvGrpSpPr>
        <p:grpSpPr>
          <a:xfrm>
            <a:off x="9278472" y="111736"/>
            <a:ext cx="2734235" cy="501928"/>
            <a:chOff x="9186155" y="111736"/>
            <a:chExt cx="3758019" cy="50192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0EC39B8-1AF8-4F1D-93EE-0D558514A9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58" r="10525" b="40646"/>
            <a:stretch/>
          </p:blipFill>
          <p:spPr>
            <a:xfrm>
              <a:off x="9186155" y="163822"/>
              <a:ext cx="639239" cy="44984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BE6F19-67D4-40F0-80AD-46EA3B3D367B}"/>
                </a:ext>
              </a:extLst>
            </p:cNvPr>
            <p:cNvSpPr txBox="1"/>
            <p:nvPr/>
          </p:nvSpPr>
          <p:spPr>
            <a:xfrm>
              <a:off x="9887002" y="111736"/>
              <a:ext cx="3057172" cy="498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spc="300" dirty="0">
                  <a:solidFill>
                    <a:srgbClr val="403726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KAKAO OVEN</a:t>
              </a:r>
            </a:p>
          </p:txBody>
        </p:sp>
      </p:grpSp>
      <p:pic>
        <p:nvPicPr>
          <p:cNvPr id="7" name="그림 6">
            <a:hlinkClick r:id="rId4"/>
            <a:extLst>
              <a:ext uri="{FF2B5EF4-FFF2-40B4-BE49-F238E27FC236}">
                <a16:creationId xmlns:a16="http://schemas.microsoft.com/office/drawing/2014/main" id="{B2563D02-3847-4AEA-95D8-21D60DD24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87" y="1347362"/>
            <a:ext cx="4219288" cy="2570770"/>
          </a:xfrm>
          <a:prstGeom prst="rect">
            <a:avLst/>
          </a:prstGeom>
          <a:ln w="1905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hlinkClick r:id="rId6"/>
            <a:extLst>
              <a:ext uri="{FF2B5EF4-FFF2-40B4-BE49-F238E27FC236}">
                <a16:creationId xmlns:a16="http://schemas.microsoft.com/office/drawing/2014/main" id="{8E52488A-917F-4146-8D37-5BBCD5CA30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662" y="1328520"/>
            <a:ext cx="4219288" cy="2570770"/>
          </a:xfrm>
          <a:prstGeom prst="rect">
            <a:avLst/>
          </a:prstGeom>
          <a:ln w="1905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>
            <a:hlinkClick r:id="rId8"/>
            <a:extLst>
              <a:ext uri="{FF2B5EF4-FFF2-40B4-BE49-F238E27FC236}">
                <a16:creationId xmlns:a16="http://schemas.microsoft.com/office/drawing/2014/main" id="{C23B9418-59E1-47A2-8F44-63301E9BAA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58" y="4090496"/>
            <a:ext cx="4197092" cy="2570400"/>
          </a:xfrm>
          <a:prstGeom prst="rect">
            <a:avLst/>
          </a:prstGeom>
          <a:ln w="1905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그림 36" descr="텍스트이(가) 표시된 사진&#10;&#10;자동 생성된 설명">
            <a:hlinkClick r:id="rId10"/>
            <a:extLst>
              <a:ext uri="{FF2B5EF4-FFF2-40B4-BE49-F238E27FC236}">
                <a16:creationId xmlns:a16="http://schemas.microsoft.com/office/drawing/2014/main" id="{F084FCAB-5319-4EE9-8B15-5472E3F215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503" y="4079029"/>
            <a:ext cx="4136083" cy="2570400"/>
          </a:xfrm>
          <a:prstGeom prst="rect">
            <a:avLst/>
          </a:prstGeom>
          <a:ln w="1905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1629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97EF671-2FB8-479A-A133-F562840C59D8}"/>
              </a:ext>
            </a:extLst>
          </p:cNvPr>
          <p:cNvSpPr/>
          <p:nvPr/>
        </p:nvSpPr>
        <p:spPr>
          <a:xfrm>
            <a:off x="0" y="739302"/>
            <a:ext cx="12192000" cy="6118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0AD6661-8026-4445-8C23-656E75850D80}"/>
              </a:ext>
            </a:extLst>
          </p:cNvPr>
          <p:cNvSpPr txBox="1">
            <a:spLocks/>
          </p:cNvSpPr>
          <p:nvPr/>
        </p:nvSpPr>
        <p:spPr>
          <a:xfrm>
            <a:off x="1115927" y="93806"/>
            <a:ext cx="1596794" cy="70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UI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설계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분석 및 설계</a:t>
            </a:r>
          </a:p>
        </p:txBody>
      </p:sp>
      <p:pic>
        <p:nvPicPr>
          <p:cNvPr id="30" name="그림 29" descr="테이블이(가) 표시된 사진&#10;&#10;자동 생성된 설명">
            <a:hlinkClick r:id="rId2"/>
            <a:extLst>
              <a:ext uri="{FF2B5EF4-FFF2-40B4-BE49-F238E27FC236}">
                <a16:creationId xmlns:a16="http://schemas.microsoft.com/office/drawing/2014/main" id="{BC0C8F07-5A18-4218-AEE0-5CE9966BB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600" y="1373703"/>
            <a:ext cx="4244750" cy="2570400"/>
          </a:xfrm>
          <a:prstGeom prst="rect">
            <a:avLst/>
          </a:prstGeom>
          <a:ln w="1905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그림 31" descr="텍스트이(가) 표시된 사진&#10;&#10;자동 생성된 설명">
            <a:hlinkClick r:id="rId4"/>
            <a:extLst>
              <a:ext uri="{FF2B5EF4-FFF2-40B4-BE49-F238E27FC236}">
                <a16:creationId xmlns:a16="http://schemas.microsoft.com/office/drawing/2014/main" id="{D1DA649A-986B-4718-91EE-489391D9D0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45" y="4114182"/>
            <a:ext cx="4171957" cy="2570400"/>
          </a:xfrm>
          <a:prstGeom prst="rect">
            <a:avLst/>
          </a:prstGeom>
          <a:ln w="1905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hlinkClick r:id="rId6"/>
            <a:extLst>
              <a:ext uri="{FF2B5EF4-FFF2-40B4-BE49-F238E27FC236}">
                <a16:creationId xmlns:a16="http://schemas.microsoft.com/office/drawing/2014/main" id="{38AE4BE2-EB4F-4D25-B08A-3BAD49D6DE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37" y="1373703"/>
            <a:ext cx="4211808" cy="2570400"/>
          </a:xfrm>
          <a:prstGeom prst="rect">
            <a:avLst/>
          </a:prstGeom>
          <a:ln w="1905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A0786D-4E32-42EA-9DEE-5FFD9C0FC9D1}"/>
              </a:ext>
            </a:extLst>
          </p:cNvPr>
          <p:cNvSpPr txBox="1"/>
          <p:nvPr/>
        </p:nvSpPr>
        <p:spPr>
          <a:xfrm>
            <a:off x="0" y="834292"/>
            <a:ext cx="119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카카오 오븐을 활용하여 주간커피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UI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프로토타입을 제작했습니다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. (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사진을 클릭하면 카카오 오븐 링크로 연결됩니다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.)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97CEAB-22B5-428D-B438-C17BB4B4F52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2" r="14899" b="21915"/>
          <a:stretch/>
        </p:blipFill>
        <p:spPr>
          <a:xfrm>
            <a:off x="9995646" y="4849289"/>
            <a:ext cx="1828801" cy="17218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F908AE5-65DB-4A79-8CE4-2D7662B5DA45}"/>
              </a:ext>
            </a:extLst>
          </p:cNvPr>
          <p:cNvSpPr txBox="1"/>
          <p:nvPr/>
        </p:nvSpPr>
        <p:spPr>
          <a:xfrm>
            <a:off x="10109612" y="4681358"/>
            <a:ext cx="1714835" cy="3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spc="300" dirty="0">
                <a:solidFill>
                  <a:srgbClr val="40372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KAKAO OVEN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10972E6-4DDD-4524-A664-E49DE072D697}"/>
              </a:ext>
            </a:extLst>
          </p:cNvPr>
          <p:cNvGrpSpPr/>
          <p:nvPr/>
        </p:nvGrpSpPr>
        <p:grpSpPr>
          <a:xfrm>
            <a:off x="9278472" y="111736"/>
            <a:ext cx="2734235" cy="501928"/>
            <a:chOff x="9186155" y="111736"/>
            <a:chExt cx="3758019" cy="50192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6AF01CB-1DD3-47C2-A9B4-7E9CBEFD1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58" r="10525" b="40646"/>
            <a:stretch/>
          </p:blipFill>
          <p:spPr>
            <a:xfrm>
              <a:off x="9186155" y="163822"/>
              <a:ext cx="639239" cy="44984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DC4DC1-84C5-474A-BB28-AA3567A389BD}"/>
                </a:ext>
              </a:extLst>
            </p:cNvPr>
            <p:cNvSpPr txBox="1"/>
            <p:nvPr/>
          </p:nvSpPr>
          <p:spPr>
            <a:xfrm>
              <a:off x="9887002" y="111736"/>
              <a:ext cx="3057172" cy="498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spc="300" dirty="0">
                  <a:solidFill>
                    <a:srgbClr val="403726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KAKAO OVEN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522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97EF671-2FB8-479A-A133-F562840C59D8}"/>
              </a:ext>
            </a:extLst>
          </p:cNvPr>
          <p:cNvSpPr/>
          <p:nvPr/>
        </p:nvSpPr>
        <p:spPr>
          <a:xfrm>
            <a:off x="1945640" y="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0AD6661-8026-4445-8C23-656E75850D80}"/>
              </a:ext>
            </a:extLst>
          </p:cNvPr>
          <p:cNvSpPr txBox="1">
            <a:spLocks/>
          </p:cNvSpPr>
          <p:nvPr/>
        </p:nvSpPr>
        <p:spPr>
          <a:xfrm>
            <a:off x="112366" y="981443"/>
            <a:ext cx="2394353" cy="70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팀 </a:t>
            </a:r>
            <a:r>
              <a:rPr lang="ko-KR" altLang="en-US" sz="2400" dirty="0" err="1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아키텍쳐</a:t>
            </a:r>
            <a:endParaRPr lang="ko-KR" altLang="en-US" sz="2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grpSp>
        <p:nvGrpSpPr>
          <p:cNvPr id="338" name="그룹 63">
            <a:extLst>
              <a:ext uri="{FF2B5EF4-FFF2-40B4-BE49-F238E27FC236}">
                <a16:creationId xmlns:a16="http://schemas.microsoft.com/office/drawing/2014/main" id="{5B68B374-1122-4A16-91C1-2A47856DCB0C}"/>
              </a:ext>
            </a:extLst>
          </p:cNvPr>
          <p:cNvGrpSpPr/>
          <p:nvPr/>
        </p:nvGrpSpPr>
        <p:grpSpPr>
          <a:xfrm>
            <a:off x="2211645" y="710092"/>
            <a:ext cx="9631045" cy="5771515"/>
            <a:chOff x="2245995" y="1303020"/>
            <a:chExt cx="9631045" cy="5771515"/>
          </a:xfrm>
        </p:grpSpPr>
        <p:grpSp>
          <p:nvGrpSpPr>
            <p:cNvPr id="339" name="그룹 179">
              <a:extLst>
                <a:ext uri="{FF2B5EF4-FFF2-40B4-BE49-F238E27FC236}">
                  <a16:creationId xmlns:a16="http://schemas.microsoft.com/office/drawing/2014/main" id="{ADB6C66B-A978-4FAE-93F0-034C404A213C}"/>
                </a:ext>
              </a:extLst>
            </p:cNvPr>
            <p:cNvGrpSpPr/>
            <p:nvPr/>
          </p:nvGrpSpPr>
          <p:grpSpPr>
            <a:xfrm>
              <a:off x="2245995" y="3864610"/>
              <a:ext cx="1038225" cy="800735"/>
              <a:chOff x="2245995" y="3864610"/>
              <a:chExt cx="1038225" cy="800735"/>
            </a:xfrm>
          </p:grpSpPr>
          <p:grpSp>
            <p:nvGrpSpPr>
              <p:cNvPr id="443" name="그룹 177">
                <a:extLst>
                  <a:ext uri="{FF2B5EF4-FFF2-40B4-BE49-F238E27FC236}">
                    <a16:creationId xmlns:a16="http://schemas.microsoft.com/office/drawing/2014/main" id="{81FBC3B2-4F69-44A7-A65C-04443F06ACC6}"/>
                  </a:ext>
                </a:extLst>
              </p:cNvPr>
              <p:cNvGrpSpPr/>
              <p:nvPr/>
            </p:nvGrpSpPr>
            <p:grpSpPr>
              <a:xfrm>
                <a:off x="2245995" y="3864610"/>
                <a:ext cx="755650" cy="800735"/>
                <a:chOff x="2245995" y="3864610"/>
                <a:chExt cx="755650" cy="800735"/>
              </a:xfrm>
            </p:grpSpPr>
            <p:pic>
              <p:nvPicPr>
                <p:cNvPr id="445" name="그림 175">
                  <a:extLst>
                    <a:ext uri="{FF2B5EF4-FFF2-40B4-BE49-F238E27FC236}">
                      <a16:creationId xmlns:a16="http://schemas.microsoft.com/office/drawing/2014/main" id="{D9313015-B6E6-45C4-9F78-087A1D17E8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420620" y="3864610"/>
                  <a:ext cx="486410" cy="471805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</p:pic>
            <p:sp>
              <p:nvSpPr>
                <p:cNvPr id="446" name="텍스트 상자 176">
                  <a:extLst>
                    <a:ext uri="{FF2B5EF4-FFF2-40B4-BE49-F238E27FC236}">
                      <a16:creationId xmlns:a16="http://schemas.microsoft.com/office/drawing/2014/main" id="{76376C48-5FCE-41EB-99EA-4ED300D69C1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44090" y="4387850"/>
                  <a:ext cx="756920" cy="278765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  <p:txBody>
                <a:bodyPr vert="horz" wrap="square" lIns="91440" tIns="45720" rIns="91440" bIns="45720" numCol="1" anchor="t">
                  <a:sp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r>
                    <a:rPr sz="1200">
                      <a:solidFill>
                        <a:schemeClr val="tx1"/>
                      </a:solidFill>
                      <a:latin typeface="Arial" charset="0"/>
                      <a:ea typeface="Arial" charset="0"/>
                    </a:rPr>
                    <a:t>Users</a:t>
                  </a:r>
                  <a:endParaRPr lang="ko-KR" altLang="en-US" sz="1200">
                    <a:solidFill>
                      <a:schemeClr val="tx1"/>
                    </a:solidFill>
                    <a:latin typeface="Arial" charset="0"/>
                    <a:ea typeface="Arial" charset="0"/>
                  </a:endParaRPr>
                </a:p>
              </p:txBody>
            </p:sp>
          </p:grpSp>
          <p:pic>
            <p:nvPicPr>
              <p:cNvPr id="444" name="그림 178">
                <a:extLst>
                  <a:ext uri="{FF2B5EF4-FFF2-40B4-BE49-F238E27FC236}">
                    <a16:creationId xmlns:a16="http://schemas.microsoft.com/office/drawing/2014/main" id="{4B3E96AD-1910-40B0-A7B3-599D440C1E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50210" y="4013200"/>
                <a:ext cx="335280" cy="335915"/>
              </a:xfrm>
              <a:prstGeom prst="rect">
                <a:avLst/>
              </a:prstGeom>
              <a:noFill/>
            </p:spPr>
          </p:pic>
        </p:grpSp>
        <p:pic>
          <p:nvPicPr>
            <p:cNvPr id="340" name="그림 181">
              <a:extLst>
                <a:ext uri="{FF2B5EF4-FFF2-40B4-BE49-F238E27FC236}">
                  <a16:creationId xmlns:a16="http://schemas.microsoft.com/office/drawing/2014/main" id="{4D08BCB0-4FD7-4C84-B0D9-3948073BF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6355" y="1351915"/>
              <a:ext cx="313690" cy="327025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341" name="Rectangle 182">
              <a:extLst>
                <a:ext uri="{FF2B5EF4-FFF2-40B4-BE49-F238E27FC236}">
                  <a16:creationId xmlns:a16="http://schemas.microsoft.com/office/drawing/2014/main" id="{80FDF84B-8501-4D27-986A-8E15CE3CA17C}"/>
                </a:ext>
              </a:extLst>
            </p:cNvPr>
            <p:cNvSpPr>
              <a:spLocks/>
            </p:cNvSpPr>
            <p:nvPr/>
          </p:nvSpPr>
          <p:spPr>
            <a:xfrm>
              <a:off x="3856355" y="1351915"/>
              <a:ext cx="2929255" cy="1014095"/>
            </a:xfrm>
            <a:prstGeom prst="rect">
              <a:avLst/>
            </a:prstGeom>
            <a:noFill/>
            <a:ln w="12700" cap="flat" cmpd="sng">
              <a:solidFill>
                <a:srgbClr val="D86613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57200" tIns="91440" rIns="91440" bIns="45720" numCol="1" anchor="t">
              <a:no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200">
                <a:solidFill>
                  <a:srgbClr val="D8661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342" name="그룹 185">
              <a:extLst>
                <a:ext uri="{FF2B5EF4-FFF2-40B4-BE49-F238E27FC236}">
                  <a16:creationId xmlns:a16="http://schemas.microsoft.com/office/drawing/2014/main" id="{B0879114-F62C-4CE5-BB53-4489291283B1}"/>
                </a:ext>
              </a:extLst>
            </p:cNvPr>
            <p:cNvGrpSpPr/>
            <p:nvPr/>
          </p:nvGrpSpPr>
          <p:grpSpPr>
            <a:xfrm>
              <a:off x="5425440" y="1381760"/>
              <a:ext cx="1109345" cy="982980"/>
              <a:chOff x="5425440" y="1381760"/>
              <a:chExt cx="1109345" cy="982980"/>
            </a:xfrm>
          </p:grpSpPr>
          <p:sp>
            <p:nvSpPr>
              <p:cNvPr id="441" name="텍스트 상자 183">
                <a:extLst>
                  <a:ext uri="{FF2B5EF4-FFF2-40B4-BE49-F238E27FC236}">
                    <a16:creationId xmlns:a16="http://schemas.microsoft.com/office/drawing/2014/main" id="{24F9DA56-45BC-4128-8099-272D6E97C8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25440" y="1903730"/>
                <a:ext cx="1110615" cy="46228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200" dirty="0">
                    <a:solidFill>
                      <a:schemeClr val="tx1"/>
                    </a:solidFill>
                    <a:latin typeface="Infinity Sans WM Regular" charset="0"/>
                    <a:ea typeface="Infinity Sans WM Regular" charset="0"/>
                  </a:rPr>
                  <a:t>React App Partner</a:t>
                </a:r>
                <a:endParaRPr lang="ko-KR" altLang="en-US" sz="1200" dirty="0">
                  <a:solidFill>
                    <a:schemeClr val="tx1"/>
                  </a:solidFill>
                  <a:latin typeface="Infinity Sans WM Regular" charset="0"/>
                  <a:ea typeface="Infinity Sans WM Regular" charset="0"/>
                </a:endParaRPr>
              </a:p>
            </p:txBody>
          </p:sp>
          <p:pic>
            <p:nvPicPr>
              <p:cNvPr id="442" name="그림 184">
                <a:extLst>
                  <a:ext uri="{FF2B5EF4-FFF2-40B4-BE49-F238E27FC236}">
                    <a16:creationId xmlns:a16="http://schemas.microsoft.com/office/drawing/2014/main" id="{482305CA-6143-459D-AB57-EDF8340F9D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32120" y="1381760"/>
                <a:ext cx="890270" cy="629920"/>
              </a:xfrm>
              <a:prstGeom prst="rect">
                <a:avLst/>
              </a:prstGeom>
              <a:noFill/>
            </p:spPr>
          </p:pic>
        </p:grpSp>
        <p:grpSp>
          <p:nvGrpSpPr>
            <p:cNvPr id="343" name="그룹 188">
              <a:extLst>
                <a:ext uri="{FF2B5EF4-FFF2-40B4-BE49-F238E27FC236}">
                  <a16:creationId xmlns:a16="http://schemas.microsoft.com/office/drawing/2014/main" id="{FE714CF7-A0A3-4491-B393-B44AC4CABE60}"/>
                </a:ext>
              </a:extLst>
            </p:cNvPr>
            <p:cNvGrpSpPr/>
            <p:nvPr/>
          </p:nvGrpSpPr>
          <p:grpSpPr>
            <a:xfrm>
              <a:off x="4253230" y="1305560"/>
              <a:ext cx="1125220" cy="936625"/>
              <a:chOff x="4253230" y="1305560"/>
              <a:chExt cx="1125220" cy="936625"/>
            </a:xfrm>
          </p:grpSpPr>
          <p:pic>
            <p:nvPicPr>
              <p:cNvPr id="439" name="그림 186">
                <a:extLst>
                  <a:ext uri="{FF2B5EF4-FFF2-40B4-BE49-F238E27FC236}">
                    <a16:creationId xmlns:a16="http://schemas.microsoft.com/office/drawing/2014/main" id="{A4620068-541B-4231-AACD-EF2E0F2AF5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79290" y="1305560"/>
                <a:ext cx="708660" cy="708025"/>
              </a:xfrm>
              <a:prstGeom prst="rect">
                <a:avLst/>
              </a:prstGeom>
              <a:noFill/>
            </p:spPr>
          </p:pic>
          <p:sp>
            <p:nvSpPr>
              <p:cNvPr id="440" name="텍스트 상자 187">
                <a:extLst>
                  <a:ext uri="{FF2B5EF4-FFF2-40B4-BE49-F238E27FC236}">
                    <a16:creationId xmlns:a16="http://schemas.microsoft.com/office/drawing/2014/main" id="{3F0A2096-CFC1-4B40-B369-C61F830E4F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3230" y="1965960"/>
                <a:ext cx="1126490" cy="27749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200">
                    <a:solidFill>
                      <a:schemeClr val="tx1"/>
                    </a:solidFill>
                    <a:latin typeface="Infinity Sans WM Regular" charset="0"/>
                    <a:ea typeface="Infinity Sans WM Regular" charset="0"/>
                  </a:rPr>
                  <a:t>Next Server</a:t>
                </a:r>
                <a:endParaRPr lang="ko-KR" altLang="en-US" sz="1200">
                  <a:solidFill>
                    <a:schemeClr val="tx1"/>
                  </a:solidFill>
                  <a:latin typeface="Infinity Sans WM Regular" charset="0"/>
                  <a:ea typeface="Infinity Sans WM Regular" charset="0"/>
                </a:endParaRPr>
              </a:p>
            </p:txBody>
          </p:sp>
        </p:grpSp>
        <p:pic>
          <p:nvPicPr>
            <p:cNvPr id="344" name="그림 189">
              <a:extLst>
                <a:ext uri="{FF2B5EF4-FFF2-40B4-BE49-F238E27FC236}">
                  <a16:creationId xmlns:a16="http://schemas.microsoft.com/office/drawing/2014/main" id="{35E71A07-1217-496F-B375-6AE420E891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1830" y="1305560"/>
              <a:ext cx="706755" cy="708025"/>
            </a:xfrm>
            <a:prstGeom prst="rect">
              <a:avLst/>
            </a:prstGeom>
            <a:noFill/>
          </p:spPr>
        </p:pic>
        <p:pic>
          <p:nvPicPr>
            <p:cNvPr id="345" name="그림 191">
              <a:extLst>
                <a:ext uri="{FF2B5EF4-FFF2-40B4-BE49-F238E27FC236}">
                  <a16:creationId xmlns:a16="http://schemas.microsoft.com/office/drawing/2014/main" id="{B6EC35CF-66DF-47DA-A252-DD22CB9BA7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9070" y="3677920"/>
              <a:ext cx="304165" cy="29464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346" name="Rectangle 192">
              <a:extLst>
                <a:ext uri="{FF2B5EF4-FFF2-40B4-BE49-F238E27FC236}">
                  <a16:creationId xmlns:a16="http://schemas.microsoft.com/office/drawing/2014/main" id="{FDB8CD7A-8889-4D82-8176-76DB4F725F4C}"/>
                </a:ext>
              </a:extLst>
            </p:cNvPr>
            <p:cNvSpPr>
              <a:spLocks/>
            </p:cNvSpPr>
            <p:nvPr/>
          </p:nvSpPr>
          <p:spPr>
            <a:xfrm>
              <a:off x="6525895" y="3676650"/>
              <a:ext cx="2900680" cy="955675"/>
            </a:xfrm>
            <a:prstGeom prst="rect">
              <a:avLst/>
            </a:prstGeom>
            <a:noFill/>
            <a:ln w="12700" cap="flat" cmpd="sng">
              <a:solidFill>
                <a:srgbClr val="D86613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57200" tIns="91440" rIns="91440" bIns="45720" numCol="1" anchor="t">
              <a:no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200">
                <a:solidFill>
                  <a:srgbClr val="D8661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347" name="그룹 195">
              <a:extLst>
                <a:ext uri="{FF2B5EF4-FFF2-40B4-BE49-F238E27FC236}">
                  <a16:creationId xmlns:a16="http://schemas.microsoft.com/office/drawing/2014/main" id="{72F390A8-E5B5-408A-90FB-A11394D2D8CB}"/>
                </a:ext>
              </a:extLst>
            </p:cNvPr>
            <p:cNvGrpSpPr/>
            <p:nvPr/>
          </p:nvGrpSpPr>
          <p:grpSpPr>
            <a:xfrm>
              <a:off x="6710045" y="3608705"/>
              <a:ext cx="889635" cy="1017270"/>
              <a:chOff x="6710045" y="3608705"/>
              <a:chExt cx="889635" cy="1017270"/>
            </a:xfrm>
          </p:grpSpPr>
          <p:pic>
            <p:nvPicPr>
              <p:cNvPr id="437" name="그림 193">
                <a:extLst>
                  <a:ext uri="{FF2B5EF4-FFF2-40B4-BE49-F238E27FC236}">
                    <a16:creationId xmlns:a16="http://schemas.microsoft.com/office/drawing/2014/main" id="{60C873FC-17A5-4C81-A3F5-C6F57A44C5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60210" y="3608705"/>
                <a:ext cx="789940" cy="804545"/>
              </a:xfrm>
              <a:prstGeom prst="rect">
                <a:avLst/>
              </a:prstGeom>
              <a:noFill/>
            </p:spPr>
          </p:pic>
          <p:sp>
            <p:nvSpPr>
              <p:cNvPr id="438" name="텍스트 상자 194">
                <a:extLst>
                  <a:ext uri="{FF2B5EF4-FFF2-40B4-BE49-F238E27FC236}">
                    <a16:creationId xmlns:a16="http://schemas.microsoft.com/office/drawing/2014/main" id="{37CC65E7-587E-4AEE-870B-2946150813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10045" y="4164965"/>
                <a:ext cx="890905" cy="46228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200">
                    <a:solidFill>
                      <a:schemeClr val="tx1"/>
                    </a:solidFill>
                    <a:latin typeface="Infinity Sans WM Regular" charset="0"/>
                    <a:ea typeface="Infinity Sans WM Regular" charset="0"/>
                  </a:rPr>
                  <a:t>Partner Service</a:t>
                </a:r>
                <a:endParaRPr lang="ko-KR" altLang="en-US" sz="1200">
                  <a:solidFill>
                    <a:schemeClr val="tx1"/>
                  </a:solidFill>
                  <a:latin typeface="Infinity Sans WM Regular" charset="0"/>
                  <a:ea typeface="Infinity Sans WM Regular" charset="0"/>
                </a:endParaRPr>
              </a:p>
            </p:txBody>
          </p:sp>
        </p:grpSp>
        <p:pic>
          <p:nvPicPr>
            <p:cNvPr id="348" name="그림 196">
              <a:extLst>
                <a:ext uri="{FF2B5EF4-FFF2-40B4-BE49-F238E27FC236}">
                  <a16:creationId xmlns:a16="http://schemas.microsoft.com/office/drawing/2014/main" id="{EB173F61-5B26-4A2E-A6CF-5FC45D27B6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4790" y="3886835"/>
              <a:ext cx="362585" cy="361315"/>
            </a:xfrm>
            <a:prstGeom prst="rect">
              <a:avLst/>
            </a:prstGeom>
            <a:noFill/>
          </p:spPr>
        </p:pic>
        <p:sp>
          <p:nvSpPr>
            <p:cNvPr id="349" name="텍스트 상자 197">
              <a:extLst>
                <a:ext uri="{FF2B5EF4-FFF2-40B4-BE49-F238E27FC236}">
                  <a16:creationId xmlns:a16="http://schemas.microsoft.com/office/drawing/2014/main" id="{BF4EE856-7F17-4793-966D-ACC4045E73CA}"/>
                </a:ext>
              </a:extLst>
            </p:cNvPr>
            <p:cNvSpPr txBox="1">
              <a:spLocks/>
            </p:cNvSpPr>
            <p:nvPr/>
          </p:nvSpPr>
          <p:spPr>
            <a:xfrm>
              <a:off x="7444105" y="4264660"/>
              <a:ext cx="1130935" cy="27749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200">
                  <a:solidFill>
                    <a:schemeClr val="tx1"/>
                  </a:solidFill>
                  <a:latin typeface="Infinity Sans WM Regular" charset="0"/>
                  <a:ea typeface="Infinity Sans WM Regular" charset="0"/>
                </a:rPr>
                <a:t>Redis Cache</a:t>
              </a:r>
              <a:endParaRPr lang="ko-KR" altLang="en-US" sz="1200">
                <a:solidFill>
                  <a:schemeClr val="tx1"/>
                </a:solidFill>
                <a:latin typeface="Infinity Sans WM Regular" charset="0"/>
                <a:ea typeface="Infinity Sans WM Regular" charset="0"/>
              </a:endParaRPr>
            </a:p>
          </p:txBody>
        </p:sp>
        <p:cxnSp>
          <p:nvCxnSpPr>
            <p:cNvPr id="350" name="Double Arrow 200">
              <a:extLst>
                <a:ext uri="{FF2B5EF4-FFF2-40B4-BE49-F238E27FC236}">
                  <a16:creationId xmlns:a16="http://schemas.microsoft.com/office/drawing/2014/main" id="{BD4D01EA-F0D5-4F98-8A6F-C7944F93B296}"/>
                </a:ext>
              </a:extLst>
            </p:cNvPr>
            <p:cNvCxnSpPr/>
            <p:nvPr/>
          </p:nvCxnSpPr>
          <p:spPr>
            <a:xfrm>
              <a:off x="8003540" y="4653280"/>
              <a:ext cx="3175" cy="258445"/>
            </a:xfrm>
            <a:prstGeom prst="straightConnector1">
              <a:avLst/>
            </a:prstGeom>
            <a:ln w="25400" cap="flat" cmpd="sng">
              <a:prstDash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1" name="그룹 208">
              <a:extLst>
                <a:ext uri="{FF2B5EF4-FFF2-40B4-BE49-F238E27FC236}">
                  <a16:creationId xmlns:a16="http://schemas.microsoft.com/office/drawing/2014/main" id="{F7451FED-20E4-41BF-A769-0174A34DCE7F}"/>
                </a:ext>
              </a:extLst>
            </p:cNvPr>
            <p:cNvGrpSpPr/>
            <p:nvPr/>
          </p:nvGrpSpPr>
          <p:grpSpPr>
            <a:xfrm>
              <a:off x="7128510" y="4937125"/>
              <a:ext cx="2103120" cy="663575"/>
              <a:chOff x="7128510" y="4937125"/>
              <a:chExt cx="2103120" cy="663575"/>
            </a:xfrm>
          </p:grpSpPr>
          <p:grpSp>
            <p:nvGrpSpPr>
              <p:cNvPr id="431" name="그룹 204">
                <a:extLst>
                  <a:ext uri="{FF2B5EF4-FFF2-40B4-BE49-F238E27FC236}">
                    <a16:creationId xmlns:a16="http://schemas.microsoft.com/office/drawing/2014/main" id="{897D6F82-6B59-4579-AE1D-5E992648517C}"/>
                  </a:ext>
                </a:extLst>
              </p:cNvPr>
              <p:cNvGrpSpPr/>
              <p:nvPr/>
            </p:nvGrpSpPr>
            <p:grpSpPr>
              <a:xfrm>
                <a:off x="7128510" y="4950460"/>
                <a:ext cx="548005" cy="650240"/>
                <a:chOff x="7128510" y="4950460"/>
                <a:chExt cx="548005" cy="650240"/>
              </a:xfrm>
            </p:grpSpPr>
            <p:pic>
              <p:nvPicPr>
                <p:cNvPr id="435" name="그림 202">
                  <a:extLst>
                    <a:ext uri="{FF2B5EF4-FFF2-40B4-BE49-F238E27FC236}">
                      <a16:creationId xmlns:a16="http://schemas.microsoft.com/office/drawing/2014/main" id="{B46EB552-4A36-4202-B468-35172A107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3435" y="4949190"/>
                  <a:ext cx="288925" cy="308610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</p:pic>
            <p:sp>
              <p:nvSpPr>
                <p:cNvPr id="436" name="텍스트 상자 203">
                  <a:extLst>
                    <a:ext uri="{FF2B5EF4-FFF2-40B4-BE49-F238E27FC236}">
                      <a16:creationId xmlns:a16="http://schemas.microsoft.com/office/drawing/2014/main" id="{615E450C-094F-4B8F-8C40-26F0A0A2187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26605" y="5325745"/>
                  <a:ext cx="549275" cy="274955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  <p:txBody>
                <a:bodyPr vert="horz" wrap="square" lIns="91440" tIns="45720" rIns="91440" bIns="45720" numCol="1" anchor="t">
                  <a:sp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200">
                    <a:solidFill>
                      <a:schemeClr val="tx1"/>
                    </a:solidFill>
                    <a:latin typeface="Arial" charset="0"/>
                    <a:ea typeface="Arial" charset="0"/>
                  </a:endParaRPr>
                </a:p>
              </p:txBody>
            </p:sp>
          </p:grpSp>
          <p:sp>
            <p:nvSpPr>
              <p:cNvPr id="432" name="텍스트 상자 205">
                <a:extLst>
                  <a:ext uri="{FF2B5EF4-FFF2-40B4-BE49-F238E27FC236}">
                    <a16:creationId xmlns:a16="http://schemas.microsoft.com/office/drawing/2014/main" id="{49470D45-427B-41A9-B30E-F624F3DF8C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1470" y="4973955"/>
                <a:ext cx="1238885" cy="27813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200">
                    <a:solidFill>
                      <a:schemeClr val="tx1"/>
                    </a:solidFill>
                    <a:latin typeface="Arial" charset="0"/>
                    <a:ea typeface="Arial" charset="0"/>
                  </a:rPr>
                  <a:t>Partner  DB</a:t>
                </a:r>
                <a:endParaRPr lang="ko-KR" altLang="en-US" sz="1200">
                  <a:solidFill>
                    <a:schemeClr val="tx1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33" name="Rectangle 206">
                <a:extLst>
                  <a:ext uri="{FF2B5EF4-FFF2-40B4-BE49-F238E27FC236}">
                    <a16:creationId xmlns:a16="http://schemas.microsoft.com/office/drawing/2014/main" id="{BC3E18D8-B2B8-4A8A-A0CF-2EBBF2AF7E9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54545" y="4937125"/>
                <a:ext cx="2078355" cy="335915"/>
              </a:xfrm>
              <a:prstGeom prst="rect">
                <a:avLst/>
              </a:prstGeom>
              <a:noFill/>
              <a:ln w="12700" cap="flat" cmpd="sng">
                <a:solidFill>
                  <a:srgbClr val="5A6B86">
                    <a:alpha val="100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91440" rIns="91440" bIns="45720" numCol="1" anchor="t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200">
                  <a:solidFill>
                    <a:srgbClr val="5A6B86"/>
                  </a:solidFill>
                  <a:latin typeface="Arial" charset="0"/>
                  <a:ea typeface="Arial" charset="0"/>
                </a:endParaRPr>
              </a:p>
            </p:txBody>
          </p:sp>
          <p:pic>
            <p:nvPicPr>
              <p:cNvPr id="434" name="그림 207">
                <a:extLst>
                  <a:ext uri="{FF2B5EF4-FFF2-40B4-BE49-F238E27FC236}">
                    <a16:creationId xmlns:a16="http://schemas.microsoft.com/office/drawing/2014/main" id="{E5ED893D-2314-43AF-9E81-E1BEDA291F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02855" y="4940300"/>
                <a:ext cx="304165" cy="305435"/>
              </a:xfrm>
              <a:prstGeom prst="rect">
                <a:avLst/>
              </a:prstGeom>
              <a:noFill/>
            </p:spPr>
          </p:pic>
        </p:grpSp>
        <p:grpSp>
          <p:nvGrpSpPr>
            <p:cNvPr id="352" name="그룹 219">
              <a:extLst>
                <a:ext uri="{FF2B5EF4-FFF2-40B4-BE49-F238E27FC236}">
                  <a16:creationId xmlns:a16="http://schemas.microsoft.com/office/drawing/2014/main" id="{C130F76B-ABC4-4F1C-9E64-0177F5357AA1}"/>
                </a:ext>
              </a:extLst>
            </p:cNvPr>
            <p:cNvGrpSpPr/>
            <p:nvPr/>
          </p:nvGrpSpPr>
          <p:grpSpPr>
            <a:xfrm>
              <a:off x="7557135" y="4638675"/>
              <a:ext cx="477520" cy="276225"/>
              <a:chOff x="7557135" y="4638675"/>
              <a:chExt cx="477520" cy="276225"/>
            </a:xfrm>
          </p:grpSpPr>
          <p:sp>
            <p:nvSpPr>
              <p:cNvPr id="429" name="텍스트 상자 216">
                <a:extLst>
                  <a:ext uri="{FF2B5EF4-FFF2-40B4-BE49-F238E27FC236}">
                    <a16:creationId xmlns:a16="http://schemas.microsoft.com/office/drawing/2014/main" id="{C281DF48-DF59-4149-8CDA-766C520284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57135" y="4638675"/>
                <a:ext cx="478790" cy="27749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200">
                    <a:solidFill>
                      <a:schemeClr val="tx1"/>
                    </a:solidFill>
                    <a:latin typeface="Infinity Sans WM Regular" charset="0"/>
                    <a:ea typeface="Infinity Sans WM Regular" charset="0"/>
                  </a:rPr>
                  <a:t>JPA</a:t>
                </a:r>
                <a:endParaRPr lang="ko-KR" altLang="en-US" sz="1200">
                  <a:solidFill>
                    <a:schemeClr val="tx1"/>
                  </a:solidFill>
                  <a:latin typeface="Infinity Sans WM Regular" charset="0"/>
                  <a:ea typeface="Infinity Sans WM Regular" charset="0"/>
                </a:endParaRPr>
              </a:p>
            </p:txBody>
          </p:sp>
          <p:cxnSp>
            <p:nvCxnSpPr>
              <p:cNvPr id="430" name="Double Arrow 218">
                <a:extLst>
                  <a:ext uri="{FF2B5EF4-FFF2-40B4-BE49-F238E27FC236}">
                    <a16:creationId xmlns:a16="http://schemas.microsoft.com/office/drawing/2014/main" id="{1BE51020-F7AB-4A4A-8738-544F13B7460C}"/>
                  </a:ext>
                </a:extLst>
              </p:cNvPr>
              <p:cNvCxnSpPr/>
              <p:nvPr/>
            </p:nvCxnSpPr>
            <p:spPr>
              <a:xfrm>
                <a:off x="8002905" y="4653280"/>
                <a:ext cx="1905" cy="258445"/>
              </a:xfrm>
              <a:prstGeom prst="straightConnector1">
                <a:avLst/>
              </a:prstGeom>
              <a:ln w="25400" cap="flat" cmpd="sng">
                <a:prstDash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53" name="텍스트 상자 220">
              <a:extLst>
                <a:ext uri="{FF2B5EF4-FFF2-40B4-BE49-F238E27FC236}">
                  <a16:creationId xmlns:a16="http://schemas.microsoft.com/office/drawing/2014/main" id="{74AB8038-7BA9-4B4C-9151-68C15A972D33}"/>
                </a:ext>
              </a:extLst>
            </p:cNvPr>
            <p:cNvSpPr txBox="1">
              <a:spLocks/>
            </p:cNvSpPr>
            <p:nvPr/>
          </p:nvSpPr>
          <p:spPr>
            <a:xfrm>
              <a:off x="8017510" y="4645660"/>
              <a:ext cx="659130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200">
                  <a:solidFill>
                    <a:schemeClr val="tx1"/>
                  </a:solidFill>
                  <a:latin typeface="Infinity Sans WM Regular" charset="0"/>
                  <a:ea typeface="Infinity Sans WM Regular" charset="0"/>
                </a:rPr>
                <a:t>JDBC</a:t>
              </a:r>
              <a:endParaRPr lang="ko-KR" altLang="en-US" sz="1200">
                <a:solidFill>
                  <a:schemeClr val="tx1"/>
                </a:solidFill>
                <a:latin typeface="Infinity Sans WM Regular" charset="0"/>
                <a:ea typeface="Infinity Sans WM Regular" charset="0"/>
              </a:endParaRPr>
            </a:p>
          </p:txBody>
        </p:sp>
        <p:sp>
          <p:nvSpPr>
            <p:cNvPr id="354" name="Rectangle 221">
              <a:extLst>
                <a:ext uri="{FF2B5EF4-FFF2-40B4-BE49-F238E27FC236}">
                  <a16:creationId xmlns:a16="http://schemas.microsoft.com/office/drawing/2014/main" id="{628C1BDE-3FFD-4BF7-8EB3-D5023362111B}"/>
                </a:ext>
              </a:extLst>
            </p:cNvPr>
            <p:cNvSpPr>
              <a:spLocks/>
            </p:cNvSpPr>
            <p:nvPr/>
          </p:nvSpPr>
          <p:spPr>
            <a:xfrm>
              <a:off x="10605135" y="4543425"/>
              <a:ext cx="1271905" cy="1719580"/>
            </a:xfrm>
            <a:prstGeom prst="rect">
              <a:avLst/>
            </a:prstGeom>
            <a:noFill/>
            <a:ln w="12700" cap="flat" cmpd="sng">
              <a:solidFill>
                <a:srgbClr val="EC3E7C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57200" tIns="91440" rIns="91440" bIns="45720" numCol="1" anchor="t">
              <a:no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200">
                <a:solidFill>
                  <a:srgbClr val="D8661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355" name="그룹 224">
              <a:extLst>
                <a:ext uri="{FF2B5EF4-FFF2-40B4-BE49-F238E27FC236}">
                  <a16:creationId xmlns:a16="http://schemas.microsoft.com/office/drawing/2014/main" id="{00FA95F3-9698-4AC2-9A52-66D21062D546}"/>
                </a:ext>
              </a:extLst>
            </p:cNvPr>
            <p:cNvGrpSpPr/>
            <p:nvPr/>
          </p:nvGrpSpPr>
          <p:grpSpPr>
            <a:xfrm>
              <a:off x="10635615" y="4694555"/>
              <a:ext cx="1231900" cy="694690"/>
              <a:chOff x="10635615" y="4694555"/>
              <a:chExt cx="1231900" cy="694690"/>
            </a:xfrm>
          </p:grpSpPr>
          <p:pic>
            <p:nvPicPr>
              <p:cNvPr id="427" name="그림 222">
                <a:extLst>
                  <a:ext uri="{FF2B5EF4-FFF2-40B4-BE49-F238E27FC236}">
                    <a16:creationId xmlns:a16="http://schemas.microsoft.com/office/drawing/2014/main" id="{62EEF9AD-831D-402C-A63E-8B3DF616C6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043920" y="4694555"/>
                <a:ext cx="415290" cy="414655"/>
              </a:xfrm>
              <a:prstGeom prst="rect">
                <a:avLst/>
              </a:prstGeom>
              <a:noFill/>
            </p:spPr>
          </p:pic>
          <p:sp>
            <p:nvSpPr>
              <p:cNvPr id="428" name="텍스트 상자 223">
                <a:extLst>
                  <a:ext uri="{FF2B5EF4-FFF2-40B4-BE49-F238E27FC236}">
                    <a16:creationId xmlns:a16="http://schemas.microsoft.com/office/drawing/2014/main" id="{7AD71EB5-4476-4430-BB84-52182BB6A0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35615" y="5111750"/>
                <a:ext cx="1233170" cy="27876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200">
                    <a:solidFill>
                      <a:schemeClr val="tx1"/>
                    </a:solidFill>
                    <a:latin typeface="Arial" charset="0"/>
                    <a:ea typeface="Arial" charset="0"/>
                  </a:rPr>
                  <a:t>RabbitMQ</a:t>
                </a:r>
                <a:endParaRPr lang="ko-KR" altLang="en-US" sz="1200">
                  <a:solidFill>
                    <a:schemeClr val="tx1"/>
                  </a:solidFill>
                  <a:latin typeface="Arial" charset="0"/>
                  <a:ea typeface="Arial" charset="0"/>
                </a:endParaRPr>
              </a:p>
            </p:txBody>
          </p:sp>
        </p:grpSp>
        <p:grpSp>
          <p:nvGrpSpPr>
            <p:cNvPr id="356" name="그룹 227">
              <a:extLst>
                <a:ext uri="{FF2B5EF4-FFF2-40B4-BE49-F238E27FC236}">
                  <a16:creationId xmlns:a16="http://schemas.microsoft.com/office/drawing/2014/main" id="{25ACCCC5-120B-44DB-A385-2727250E80FA}"/>
                </a:ext>
              </a:extLst>
            </p:cNvPr>
            <p:cNvGrpSpPr/>
            <p:nvPr/>
          </p:nvGrpSpPr>
          <p:grpSpPr>
            <a:xfrm>
              <a:off x="10823575" y="5419725"/>
              <a:ext cx="881380" cy="781050"/>
              <a:chOff x="10823575" y="5419725"/>
              <a:chExt cx="881380" cy="781050"/>
            </a:xfrm>
          </p:grpSpPr>
          <p:sp>
            <p:nvSpPr>
              <p:cNvPr id="425" name="텍스트 상자 225">
                <a:extLst>
                  <a:ext uri="{FF2B5EF4-FFF2-40B4-BE49-F238E27FC236}">
                    <a16:creationId xmlns:a16="http://schemas.microsoft.com/office/drawing/2014/main" id="{6457CC19-0954-435D-BD93-57708425A6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23575" y="5739765"/>
                <a:ext cx="882650" cy="46228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200">
                    <a:solidFill>
                      <a:srgbClr val="000000"/>
                    </a:solidFill>
                    <a:latin typeface="Infinity Sans WM Regular" charset="0"/>
                    <a:ea typeface="Infinity Sans WM Regular" charset="0"/>
                  </a:rPr>
                  <a:t>MESSAGE</a:t>
                </a:r>
                <a:endParaRPr lang="ko-KR" altLang="en-US" sz="120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endParaRPr>
              </a:p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200">
                    <a:solidFill>
                      <a:srgbClr val="000000"/>
                    </a:solidFill>
                    <a:latin typeface="Infinity Sans WM Regular" charset="0"/>
                    <a:ea typeface="Infinity Sans WM Regular" charset="0"/>
                  </a:rPr>
                  <a:t>QUEUE</a:t>
                </a:r>
                <a:endParaRPr lang="ko-KR" altLang="en-US" sz="120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endParaRPr>
              </a:p>
            </p:txBody>
          </p:sp>
          <p:pic>
            <p:nvPicPr>
              <p:cNvPr id="426" name="그림 226">
                <a:extLst>
                  <a:ext uri="{FF2B5EF4-FFF2-40B4-BE49-F238E27FC236}">
                    <a16:creationId xmlns:a16="http://schemas.microsoft.com/office/drawing/2014/main" id="{B657E8DC-C89F-4FF9-9CE5-1EA98E0A37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873105" y="5419725"/>
                <a:ext cx="755650" cy="264160"/>
              </a:xfrm>
              <a:prstGeom prst="rect">
                <a:avLst/>
              </a:prstGeom>
              <a:noFill/>
            </p:spPr>
          </p:pic>
        </p:grpSp>
        <p:pic>
          <p:nvPicPr>
            <p:cNvPr id="357" name="그림 228">
              <a:extLst>
                <a:ext uri="{FF2B5EF4-FFF2-40B4-BE49-F238E27FC236}">
                  <a16:creationId xmlns:a16="http://schemas.microsoft.com/office/drawing/2014/main" id="{0F9FD3EB-CFE5-434F-B1B9-CAD428BA4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08310" y="4545330"/>
              <a:ext cx="285115" cy="286385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cxnSp>
          <p:nvCxnSpPr>
            <p:cNvPr id="358" name="Elbow Double Arrow Connector 229">
              <a:extLst>
                <a:ext uri="{FF2B5EF4-FFF2-40B4-BE49-F238E27FC236}">
                  <a16:creationId xmlns:a16="http://schemas.microsoft.com/office/drawing/2014/main" id="{295D70E0-EA7A-4086-BD0B-8F09BD055766}"/>
                </a:ext>
              </a:extLst>
            </p:cNvPr>
            <p:cNvCxnSpPr/>
            <p:nvPr/>
          </p:nvCxnSpPr>
          <p:spPr>
            <a:xfrm>
              <a:off x="9527540" y="4152265"/>
              <a:ext cx="963295" cy="857885"/>
            </a:xfrm>
            <a:prstGeom prst="bentConnector3">
              <a:avLst>
                <a:gd name="adj1" fmla="val 44124"/>
              </a:avLst>
            </a:prstGeom>
            <a:ln w="28575" cap="flat" cmpd="sng">
              <a:solidFill>
                <a:schemeClr val="accent1">
                  <a:alpha val="100000"/>
                </a:scheme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59" name="그림 230">
              <a:extLst>
                <a:ext uri="{FF2B5EF4-FFF2-40B4-BE49-F238E27FC236}">
                  <a16:creationId xmlns:a16="http://schemas.microsoft.com/office/drawing/2014/main" id="{6CBB38F3-FEB2-4ECA-9A52-E0FD3B1F8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14285" y="5374640"/>
              <a:ext cx="304165" cy="29464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360" name="Rectangle 231">
              <a:extLst>
                <a:ext uri="{FF2B5EF4-FFF2-40B4-BE49-F238E27FC236}">
                  <a16:creationId xmlns:a16="http://schemas.microsoft.com/office/drawing/2014/main" id="{5D441F9A-FC3D-4F40-A579-21C59048576B}"/>
                </a:ext>
              </a:extLst>
            </p:cNvPr>
            <p:cNvSpPr>
              <a:spLocks/>
            </p:cNvSpPr>
            <p:nvPr/>
          </p:nvSpPr>
          <p:spPr>
            <a:xfrm>
              <a:off x="7611110" y="5373370"/>
              <a:ext cx="1412240" cy="770890"/>
            </a:xfrm>
            <a:prstGeom prst="rect">
              <a:avLst/>
            </a:prstGeom>
            <a:noFill/>
            <a:ln w="12700" cap="flat" cmpd="sng">
              <a:solidFill>
                <a:srgbClr val="D86613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57200" tIns="91440" rIns="91440" bIns="45720" numCol="1" anchor="t">
              <a:no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200">
                <a:solidFill>
                  <a:srgbClr val="D8661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361" name="그룹 234">
              <a:extLst>
                <a:ext uri="{FF2B5EF4-FFF2-40B4-BE49-F238E27FC236}">
                  <a16:creationId xmlns:a16="http://schemas.microsoft.com/office/drawing/2014/main" id="{A68105EF-D2C6-417A-B2C0-DC33C9130DC8}"/>
                </a:ext>
              </a:extLst>
            </p:cNvPr>
            <p:cNvGrpSpPr/>
            <p:nvPr/>
          </p:nvGrpSpPr>
          <p:grpSpPr>
            <a:xfrm>
              <a:off x="7600315" y="5264150"/>
              <a:ext cx="1409065" cy="860425"/>
              <a:chOff x="7600315" y="5264150"/>
              <a:chExt cx="1409065" cy="860425"/>
            </a:xfrm>
          </p:grpSpPr>
          <p:pic>
            <p:nvPicPr>
              <p:cNvPr id="423" name="그림 232">
                <a:extLst>
                  <a:ext uri="{FF2B5EF4-FFF2-40B4-BE49-F238E27FC236}">
                    <a16:creationId xmlns:a16="http://schemas.microsoft.com/office/drawing/2014/main" id="{E47D3AEC-F3D3-4593-BD6F-F9CCF723EB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60995" y="5264150"/>
                <a:ext cx="789940" cy="804545"/>
              </a:xfrm>
              <a:prstGeom prst="rect">
                <a:avLst/>
              </a:prstGeom>
              <a:noFill/>
            </p:spPr>
          </p:pic>
          <p:sp>
            <p:nvSpPr>
              <p:cNvPr id="424" name="텍스트 상자 233">
                <a:extLst>
                  <a:ext uri="{FF2B5EF4-FFF2-40B4-BE49-F238E27FC236}">
                    <a16:creationId xmlns:a16="http://schemas.microsoft.com/office/drawing/2014/main" id="{F97A6C38-7176-444C-AB2B-FA4B178A10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00315" y="5847715"/>
                <a:ext cx="1410335" cy="27813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200">
                    <a:solidFill>
                      <a:schemeClr val="tx1"/>
                    </a:solidFill>
                    <a:latin typeface="Arial" charset="0"/>
                    <a:ea typeface="Arial" charset="0"/>
                  </a:rPr>
                  <a:t>Subscribe Service</a:t>
                </a:r>
                <a:endParaRPr lang="ko-KR" altLang="en-US" sz="1200">
                  <a:solidFill>
                    <a:schemeClr val="tx1"/>
                  </a:solidFill>
                  <a:latin typeface="Arial" charset="0"/>
                  <a:ea typeface="Arial" charset="0"/>
                </a:endParaRPr>
              </a:p>
            </p:txBody>
          </p:sp>
        </p:grpSp>
        <p:grpSp>
          <p:nvGrpSpPr>
            <p:cNvPr id="362" name="그룹 244">
              <a:extLst>
                <a:ext uri="{FF2B5EF4-FFF2-40B4-BE49-F238E27FC236}">
                  <a16:creationId xmlns:a16="http://schemas.microsoft.com/office/drawing/2014/main" id="{F9FF3F69-45EB-4AA0-973B-8BC6C5C0B675}"/>
                </a:ext>
              </a:extLst>
            </p:cNvPr>
            <p:cNvGrpSpPr/>
            <p:nvPr/>
          </p:nvGrpSpPr>
          <p:grpSpPr>
            <a:xfrm>
              <a:off x="7106920" y="6411595"/>
              <a:ext cx="2118360" cy="662940"/>
              <a:chOff x="7106920" y="6411595"/>
              <a:chExt cx="2118360" cy="662940"/>
            </a:xfrm>
          </p:grpSpPr>
          <p:grpSp>
            <p:nvGrpSpPr>
              <p:cNvPr id="417" name="그룹 240">
                <a:extLst>
                  <a:ext uri="{FF2B5EF4-FFF2-40B4-BE49-F238E27FC236}">
                    <a16:creationId xmlns:a16="http://schemas.microsoft.com/office/drawing/2014/main" id="{9855E3A0-E249-41F8-9C3F-77AA70D87980}"/>
                  </a:ext>
                </a:extLst>
              </p:cNvPr>
              <p:cNvGrpSpPr/>
              <p:nvPr/>
            </p:nvGrpSpPr>
            <p:grpSpPr>
              <a:xfrm>
                <a:off x="7106920" y="6424295"/>
                <a:ext cx="552450" cy="650240"/>
                <a:chOff x="7106920" y="6424295"/>
                <a:chExt cx="552450" cy="650240"/>
              </a:xfrm>
            </p:grpSpPr>
            <p:pic>
              <p:nvPicPr>
                <p:cNvPr id="421" name="그림 238">
                  <a:extLst>
                    <a:ext uri="{FF2B5EF4-FFF2-40B4-BE49-F238E27FC236}">
                      <a16:creationId xmlns:a16="http://schemas.microsoft.com/office/drawing/2014/main" id="{9250FAC1-48F3-4EF7-969B-CD16EA3770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43115" y="6423025"/>
                  <a:ext cx="290830" cy="308610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</p:pic>
            <p:sp>
              <p:nvSpPr>
                <p:cNvPr id="422" name="텍스트 상자 239">
                  <a:extLst>
                    <a:ext uri="{FF2B5EF4-FFF2-40B4-BE49-F238E27FC236}">
                      <a16:creationId xmlns:a16="http://schemas.microsoft.com/office/drawing/2014/main" id="{765C90A0-F4BD-4FFC-AEC5-51EDE6A5541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05650" y="6800215"/>
                  <a:ext cx="553720" cy="274955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  <p:txBody>
                <a:bodyPr vert="horz" wrap="square" lIns="91440" tIns="45720" rIns="91440" bIns="45720" numCol="1" anchor="t">
                  <a:sp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200">
                    <a:solidFill>
                      <a:schemeClr val="tx1"/>
                    </a:solidFill>
                    <a:latin typeface="Arial" charset="0"/>
                    <a:ea typeface="Arial" charset="0"/>
                  </a:endParaRPr>
                </a:p>
              </p:txBody>
            </p:sp>
          </p:grpSp>
          <p:sp>
            <p:nvSpPr>
              <p:cNvPr id="418" name="텍스트 상자 241">
                <a:extLst>
                  <a:ext uri="{FF2B5EF4-FFF2-40B4-BE49-F238E27FC236}">
                    <a16:creationId xmlns:a16="http://schemas.microsoft.com/office/drawing/2014/main" id="{20352FC6-1D96-4DAA-9BB6-A6ED3A08D1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35595" y="6447790"/>
                <a:ext cx="1248410" cy="27813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200">
                    <a:solidFill>
                      <a:schemeClr val="tx1"/>
                    </a:solidFill>
                    <a:latin typeface="Arial" charset="0"/>
                    <a:ea typeface="Arial" charset="0"/>
                  </a:rPr>
                  <a:t>Subscribe DB</a:t>
                </a:r>
                <a:endParaRPr lang="ko-KR" altLang="en-US" sz="1200">
                  <a:solidFill>
                    <a:schemeClr val="tx1"/>
                  </a:solidFill>
                  <a:latin typeface="Arial" charset="0"/>
                  <a:ea typeface="Arial" charset="0"/>
                </a:endParaRPr>
              </a:p>
            </p:txBody>
          </p:sp>
          <p:sp>
            <p:nvSpPr>
              <p:cNvPr id="419" name="Rectangle 242">
                <a:extLst>
                  <a:ext uri="{FF2B5EF4-FFF2-40B4-BE49-F238E27FC236}">
                    <a16:creationId xmlns:a16="http://schemas.microsoft.com/office/drawing/2014/main" id="{870138D0-D78A-4B7B-9FBD-A2876F1AA5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33590" y="6411595"/>
                <a:ext cx="2092960" cy="335915"/>
              </a:xfrm>
              <a:prstGeom prst="rect">
                <a:avLst/>
              </a:prstGeom>
              <a:noFill/>
              <a:ln w="12700" cap="flat" cmpd="sng">
                <a:solidFill>
                  <a:srgbClr val="5A6B86">
                    <a:alpha val="100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91440" rIns="91440" bIns="45720" numCol="1" anchor="t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200">
                  <a:solidFill>
                    <a:srgbClr val="5A6B86"/>
                  </a:solidFill>
                  <a:latin typeface="Arial" charset="0"/>
                  <a:ea typeface="Arial" charset="0"/>
                </a:endParaRPr>
              </a:p>
            </p:txBody>
          </p:sp>
          <p:pic>
            <p:nvPicPr>
              <p:cNvPr id="420" name="그림 243">
                <a:extLst>
                  <a:ext uri="{FF2B5EF4-FFF2-40B4-BE49-F238E27FC236}">
                    <a16:creationId xmlns:a16="http://schemas.microsoft.com/office/drawing/2014/main" id="{F4712F65-15B2-45CD-8783-2A82452996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85075" y="6414770"/>
                <a:ext cx="306070" cy="305435"/>
              </a:xfrm>
              <a:prstGeom prst="rect">
                <a:avLst/>
              </a:prstGeom>
              <a:noFill/>
            </p:spPr>
          </p:pic>
        </p:grpSp>
        <p:grpSp>
          <p:nvGrpSpPr>
            <p:cNvPr id="363" name="그룹 247">
              <a:extLst>
                <a:ext uri="{FF2B5EF4-FFF2-40B4-BE49-F238E27FC236}">
                  <a16:creationId xmlns:a16="http://schemas.microsoft.com/office/drawing/2014/main" id="{348A63DC-ABF3-4EF7-A86C-78F82A1AF107}"/>
                </a:ext>
              </a:extLst>
            </p:cNvPr>
            <p:cNvGrpSpPr/>
            <p:nvPr/>
          </p:nvGrpSpPr>
          <p:grpSpPr>
            <a:xfrm>
              <a:off x="7802245" y="6141720"/>
              <a:ext cx="477520" cy="276225"/>
              <a:chOff x="7802245" y="6141720"/>
              <a:chExt cx="477520" cy="276225"/>
            </a:xfrm>
          </p:grpSpPr>
          <p:sp>
            <p:nvSpPr>
              <p:cNvPr id="415" name="텍스트 상자 245">
                <a:extLst>
                  <a:ext uri="{FF2B5EF4-FFF2-40B4-BE49-F238E27FC236}">
                    <a16:creationId xmlns:a16="http://schemas.microsoft.com/office/drawing/2014/main" id="{DFF94DCA-C954-4B9F-9688-8814959C3B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02245" y="6141720"/>
                <a:ext cx="478790" cy="27749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200">
                    <a:solidFill>
                      <a:schemeClr val="tx1"/>
                    </a:solidFill>
                    <a:latin typeface="Infinity Sans WM Regular" charset="0"/>
                    <a:ea typeface="Infinity Sans WM Regular" charset="0"/>
                  </a:rPr>
                  <a:t>JPA</a:t>
                </a:r>
                <a:endParaRPr lang="ko-KR" altLang="en-US" sz="1200">
                  <a:solidFill>
                    <a:schemeClr val="tx1"/>
                  </a:solidFill>
                  <a:latin typeface="Infinity Sans WM Regular" charset="0"/>
                  <a:ea typeface="Infinity Sans WM Regular" charset="0"/>
                </a:endParaRPr>
              </a:p>
            </p:txBody>
          </p:sp>
          <p:cxnSp>
            <p:nvCxnSpPr>
              <p:cNvPr id="416" name="Double Arrow 246">
                <a:extLst>
                  <a:ext uri="{FF2B5EF4-FFF2-40B4-BE49-F238E27FC236}">
                    <a16:creationId xmlns:a16="http://schemas.microsoft.com/office/drawing/2014/main" id="{904838B2-2F01-40D1-A708-B8F9BEE08A31}"/>
                  </a:ext>
                </a:extLst>
              </p:cNvPr>
              <p:cNvCxnSpPr/>
              <p:nvPr/>
            </p:nvCxnSpPr>
            <p:spPr>
              <a:xfrm>
                <a:off x="8231505" y="6156325"/>
                <a:ext cx="1905" cy="258445"/>
              </a:xfrm>
              <a:prstGeom prst="straightConnector1">
                <a:avLst/>
              </a:prstGeom>
              <a:ln w="25400" cap="flat" cmpd="sng">
                <a:prstDash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4" name="텍스트 상자 248">
              <a:extLst>
                <a:ext uri="{FF2B5EF4-FFF2-40B4-BE49-F238E27FC236}">
                  <a16:creationId xmlns:a16="http://schemas.microsoft.com/office/drawing/2014/main" id="{DDDEB568-0373-4C2C-839F-AD9E7036C1D9}"/>
                </a:ext>
              </a:extLst>
            </p:cNvPr>
            <p:cNvSpPr txBox="1">
              <a:spLocks/>
            </p:cNvSpPr>
            <p:nvPr/>
          </p:nvSpPr>
          <p:spPr>
            <a:xfrm>
              <a:off x="8246110" y="6148705"/>
              <a:ext cx="659130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200">
                  <a:solidFill>
                    <a:schemeClr val="tx1"/>
                  </a:solidFill>
                  <a:latin typeface="Infinity Sans WM Regular" charset="0"/>
                  <a:ea typeface="Infinity Sans WM Regular" charset="0"/>
                </a:rPr>
                <a:t>JDBC</a:t>
              </a:r>
              <a:endParaRPr lang="ko-KR" altLang="en-US" sz="1200">
                <a:solidFill>
                  <a:schemeClr val="tx1"/>
                </a:solidFill>
                <a:latin typeface="Infinity Sans WM Regular" charset="0"/>
                <a:ea typeface="Infinity Sans WM Regular" charset="0"/>
              </a:endParaRPr>
            </a:p>
          </p:txBody>
        </p:sp>
        <p:sp>
          <p:nvSpPr>
            <p:cNvPr id="365" name="텍스트 상자 250">
              <a:extLst>
                <a:ext uri="{FF2B5EF4-FFF2-40B4-BE49-F238E27FC236}">
                  <a16:creationId xmlns:a16="http://schemas.microsoft.com/office/drawing/2014/main" id="{D9492AE0-BF0F-4BFA-A3D0-7984E7E92D36}"/>
                </a:ext>
              </a:extLst>
            </p:cNvPr>
            <p:cNvSpPr txBox="1">
              <a:spLocks/>
            </p:cNvSpPr>
            <p:nvPr/>
          </p:nvSpPr>
          <p:spPr>
            <a:xfrm>
              <a:off x="9325610" y="5482590"/>
              <a:ext cx="635000" cy="27749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20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EVENT</a:t>
              </a:r>
              <a:endParaRPr lang="ko-KR" altLang="en-US" sz="1200">
                <a:solidFill>
                  <a:srgbClr val="000000"/>
                </a:solidFill>
                <a:latin typeface="Infinity Sans WM Regular" charset="0"/>
                <a:ea typeface="Infinity Sans WM Regular" charset="0"/>
              </a:endParaRPr>
            </a:p>
          </p:txBody>
        </p:sp>
        <p:pic>
          <p:nvPicPr>
            <p:cNvPr id="366" name="그림 260">
              <a:extLst>
                <a:ext uri="{FF2B5EF4-FFF2-40B4-BE49-F238E27FC236}">
                  <a16:creationId xmlns:a16="http://schemas.microsoft.com/office/drawing/2014/main" id="{6B2412D0-7C96-4D6A-96EF-C43B990BA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66890" y="1349375"/>
              <a:ext cx="313690" cy="327025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367" name="Rectangle 261">
              <a:extLst>
                <a:ext uri="{FF2B5EF4-FFF2-40B4-BE49-F238E27FC236}">
                  <a16:creationId xmlns:a16="http://schemas.microsoft.com/office/drawing/2014/main" id="{4A5FCD19-004F-43D4-8D55-4AD48A33C6FE}"/>
                </a:ext>
              </a:extLst>
            </p:cNvPr>
            <p:cNvSpPr>
              <a:spLocks/>
            </p:cNvSpPr>
            <p:nvPr/>
          </p:nvSpPr>
          <p:spPr>
            <a:xfrm>
              <a:off x="6866890" y="1349375"/>
              <a:ext cx="2929255" cy="1014095"/>
            </a:xfrm>
            <a:prstGeom prst="rect">
              <a:avLst/>
            </a:prstGeom>
            <a:noFill/>
            <a:ln w="12700" cap="flat" cmpd="sng">
              <a:solidFill>
                <a:srgbClr val="D86613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57200" tIns="91440" rIns="91440" bIns="45720" numCol="1" anchor="t">
              <a:no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200">
                <a:solidFill>
                  <a:srgbClr val="D86613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368" name="그룹 264">
              <a:extLst>
                <a:ext uri="{FF2B5EF4-FFF2-40B4-BE49-F238E27FC236}">
                  <a16:creationId xmlns:a16="http://schemas.microsoft.com/office/drawing/2014/main" id="{86986FE1-B771-46EC-9685-A4CD9013E69D}"/>
                </a:ext>
              </a:extLst>
            </p:cNvPr>
            <p:cNvGrpSpPr/>
            <p:nvPr/>
          </p:nvGrpSpPr>
          <p:grpSpPr>
            <a:xfrm>
              <a:off x="8448040" y="1379220"/>
              <a:ext cx="1109345" cy="1007745"/>
              <a:chOff x="8448040" y="1379220"/>
              <a:chExt cx="1109345" cy="1007745"/>
            </a:xfrm>
          </p:grpSpPr>
          <p:sp>
            <p:nvSpPr>
              <p:cNvPr id="413" name="텍스트 상자 262">
                <a:extLst>
                  <a:ext uri="{FF2B5EF4-FFF2-40B4-BE49-F238E27FC236}">
                    <a16:creationId xmlns:a16="http://schemas.microsoft.com/office/drawing/2014/main" id="{80879065-D0F7-4520-BD2C-378EC45069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48040" y="1925955"/>
                <a:ext cx="1110615" cy="46228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200">
                    <a:solidFill>
                      <a:schemeClr val="tx1"/>
                    </a:solidFill>
                    <a:latin typeface="Infinity Sans WM Regular" charset="0"/>
                    <a:ea typeface="Infinity Sans WM Regular" charset="0"/>
                  </a:rPr>
                  <a:t>React App Subscribe</a:t>
                </a:r>
                <a:endParaRPr lang="ko-KR" altLang="en-US" sz="1200">
                  <a:solidFill>
                    <a:schemeClr val="tx1"/>
                  </a:solidFill>
                  <a:latin typeface="Infinity Sans WM Regular" charset="0"/>
                  <a:ea typeface="Infinity Sans WM Regular" charset="0"/>
                </a:endParaRPr>
              </a:p>
            </p:txBody>
          </p:sp>
          <p:pic>
            <p:nvPicPr>
              <p:cNvPr id="414" name="그림 263">
                <a:extLst>
                  <a:ext uri="{FF2B5EF4-FFF2-40B4-BE49-F238E27FC236}">
                    <a16:creationId xmlns:a16="http://schemas.microsoft.com/office/drawing/2014/main" id="{F374DE0C-CD0B-4C81-9EFA-7164C3A246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42655" y="1379220"/>
                <a:ext cx="890270" cy="629920"/>
              </a:xfrm>
              <a:prstGeom prst="rect">
                <a:avLst/>
              </a:prstGeom>
              <a:noFill/>
            </p:spPr>
          </p:pic>
        </p:grpSp>
        <p:grpSp>
          <p:nvGrpSpPr>
            <p:cNvPr id="369" name="그룹 267">
              <a:extLst>
                <a:ext uri="{FF2B5EF4-FFF2-40B4-BE49-F238E27FC236}">
                  <a16:creationId xmlns:a16="http://schemas.microsoft.com/office/drawing/2014/main" id="{485069A8-F687-4F84-8ADA-60FC0107E253}"/>
                </a:ext>
              </a:extLst>
            </p:cNvPr>
            <p:cNvGrpSpPr/>
            <p:nvPr/>
          </p:nvGrpSpPr>
          <p:grpSpPr>
            <a:xfrm>
              <a:off x="7263765" y="1303020"/>
              <a:ext cx="1125220" cy="936625"/>
              <a:chOff x="7263765" y="1303020"/>
              <a:chExt cx="1125220" cy="936625"/>
            </a:xfrm>
          </p:grpSpPr>
          <p:pic>
            <p:nvPicPr>
              <p:cNvPr id="411" name="그림 265">
                <a:extLst>
                  <a:ext uri="{FF2B5EF4-FFF2-40B4-BE49-F238E27FC236}">
                    <a16:creationId xmlns:a16="http://schemas.microsoft.com/office/drawing/2014/main" id="{F970C5F5-82AE-406D-AC4A-9C7E888558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89825" y="1303020"/>
                <a:ext cx="708660" cy="708025"/>
              </a:xfrm>
              <a:prstGeom prst="rect">
                <a:avLst/>
              </a:prstGeom>
              <a:noFill/>
            </p:spPr>
          </p:pic>
          <p:sp>
            <p:nvSpPr>
              <p:cNvPr id="412" name="텍스트 상자 266">
                <a:extLst>
                  <a:ext uri="{FF2B5EF4-FFF2-40B4-BE49-F238E27FC236}">
                    <a16:creationId xmlns:a16="http://schemas.microsoft.com/office/drawing/2014/main" id="{48212660-A86E-4173-B603-A9E81CFBD4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63765" y="1963420"/>
                <a:ext cx="1126490" cy="27749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200">
                    <a:solidFill>
                      <a:schemeClr val="tx1"/>
                    </a:solidFill>
                    <a:latin typeface="Infinity Sans WM Regular" charset="0"/>
                    <a:ea typeface="Infinity Sans WM Regular" charset="0"/>
                  </a:rPr>
                  <a:t>Next Server</a:t>
                </a:r>
                <a:endParaRPr lang="ko-KR" altLang="en-US" sz="1200">
                  <a:solidFill>
                    <a:schemeClr val="tx1"/>
                  </a:solidFill>
                  <a:latin typeface="Infinity Sans WM Regular" charset="0"/>
                  <a:ea typeface="Infinity Sans WM Regular" charset="0"/>
                </a:endParaRPr>
              </a:p>
            </p:txBody>
          </p:sp>
        </p:grpSp>
        <p:pic>
          <p:nvPicPr>
            <p:cNvPr id="370" name="그림 268">
              <a:extLst>
                <a:ext uri="{FF2B5EF4-FFF2-40B4-BE49-F238E27FC236}">
                  <a16:creationId xmlns:a16="http://schemas.microsoft.com/office/drawing/2014/main" id="{BF593CED-F962-4C6F-AF8E-1E0E179C0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92365" y="1303020"/>
              <a:ext cx="706755" cy="708025"/>
            </a:xfrm>
            <a:prstGeom prst="rect">
              <a:avLst/>
            </a:prstGeom>
            <a:noFill/>
          </p:spPr>
        </p:pic>
        <p:grpSp>
          <p:nvGrpSpPr>
            <p:cNvPr id="371" name="그룹 271">
              <a:extLst>
                <a:ext uri="{FF2B5EF4-FFF2-40B4-BE49-F238E27FC236}">
                  <a16:creationId xmlns:a16="http://schemas.microsoft.com/office/drawing/2014/main" id="{5F8B00D5-8C14-4010-BBC8-8618DD6A84C1}"/>
                </a:ext>
              </a:extLst>
            </p:cNvPr>
            <p:cNvGrpSpPr/>
            <p:nvPr/>
          </p:nvGrpSpPr>
          <p:grpSpPr>
            <a:xfrm>
              <a:off x="2552065" y="1960880"/>
              <a:ext cx="1028065" cy="1760855"/>
              <a:chOff x="2552065" y="1960880"/>
              <a:chExt cx="1028065" cy="1760855"/>
            </a:xfrm>
          </p:grpSpPr>
          <p:cxnSp>
            <p:nvCxnSpPr>
              <p:cNvPr id="409" name="Double Arrow 269">
                <a:extLst>
                  <a:ext uri="{FF2B5EF4-FFF2-40B4-BE49-F238E27FC236}">
                    <a16:creationId xmlns:a16="http://schemas.microsoft.com/office/drawing/2014/main" id="{5B248523-BA25-4FFC-B4AD-F87519C7D459}"/>
                  </a:ext>
                </a:extLst>
              </p:cNvPr>
              <p:cNvCxnSpPr/>
              <p:nvPr/>
            </p:nvCxnSpPr>
            <p:spPr>
              <a:xfrm>
                <a:off x="2552700" y="1972310"/>
                <a:ext cx="1905" cy="1750695"/>
              </a:xfrm>
              <a:prstGeom prst="straightConnector1">
                <a:avLst/>
              </a:prstGeom>
              <a:ln w="25400" cap="flat" cmpd="sng">
                <a:solidFill>
                  <a:schemeClr val="accent1">
                    <a:alpha val="100000"/>
                  </a:schemeClr>
                </a:solidFill>
                <a:prstDash val="soli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0" name="Double Arrow 270">
                <a:extLst>
                  <a:ext uri="{FF2B5EF4-FFF2-40B4-BE49-F238E27FC236}">
                    <a16:creationId xmlns:a16="http://schemas.microsoft.com/office/drawing/2014/main" id="{8A778338-99AC-48FC-8D5B-B0E19C8807AC}"/>
                  </a:ext>
                </a:extLst>
              </p:cNvPr>
              <p:cNvCxnSpPr/>
              <p:nvPr/>
            </p:nvCxnSpPr>
            <p:spPr>
              <a:xfrm flipH="1" flipV="1">
                <a:off x="2552065" y="1960880"/>
                <a:ext cx="1029335" cy="10795"/>
              </a:xfrm>
              <a:prstGeom prst="straightConnector1">
                <a:avLst/>
              </a:prstGeom>
              <a:ln w="25400" cap="flat" cmpd="sng">
                <a:solidFill>
                  <a:schemeClr val="accent1">
                    <a:alpha val="100000"/>
                  </a:schemeClr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2" name="텍스트 상자 272">
              <a:extLst>
                <a:ext uri="{FF2B5EF4-FFF2-40B4-BE49-F238E27FC236}">
                  <a16:creationId xmlns:a16="http://schemas.microsoft.com/office/drawing/2014/main" id="{78FFF944-1AEA-4CC8-9644-16B928A343E3}"/>
                </a:ext>
              </a:extLst>
            </p:cNvPr>
            <p:cNvSpPr txBox="1">
              <a:spLocks/>
            </p:cNvSpPr>
            <p:nvPr/>
          </p:nvSpPr>
          <p:spPr>
            <a:xfrm>
              <a:off x="2501265" y="1637030"/>
              <a:ext cx="1106805" cy="27749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20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HTML/CSS/JS</a:t>
              </a:r>
              <a:endParaRPr lang="ko-KR" altLang="en-US" sz="1200">
                <a:solidFill>
                  <a:srgbClr val="000000"/>
                </a:solidFill>
                <a:latin typeface="Infinity Sans WM Regular" charset="0"/>
                <a:ea typeface="Infinity Sans WM Regular" charset="0"/>
              </a:endParaRPr>
            </a:p>
          </p:txBody>
        </p:sp>
        <p:pic>
          <p:nvPicPr>
            <p:cNvPr id="373" name="그림 274">
              <a:extLst>
                <a:ext uri="{FF2B5EF4-FFF2-40B4-BE49-F238E27FC236}">
                  <a16:creationId xmlns:a16="http://schemas.microsoft.com/office/drawing/2014/main" id="{BE7E960C-65D4-4E23-8238-61D8DC110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47735" y="3694430"/>
              <a:ext cx="788670" cy="781050"/>
            </a:xfrm>
            <a:prstGeom prst="rect">
              <a:avLst/>
            </a:prstGeom>
            <a:noFill/>
          </p:spPr>
        </p:pic>
        <p:sp>
          <p:nvSpPr>
            <p:cNvPr id="374" name="텍스트 상자 275">
              <a:extLst>
                <a:ext uri="{FF2B5EF4-FFF2-40B4-BE49-F238E27FC236}">
                  <a16:creationId xmlns:a16="http://schemas.microsoft.com/office/drawing/2014/main" id="{B76400E7-6B60-4571-A7DD-1E5629F5E797}"/>
                </a:ext>
              </a:extLst>
            </p:cNvPr>
            <p:cNvSpPr txBox="1">
              <a:spLocks/>
            </p:cNvSpPr>
            <p:nvPr/>
          </p:nvSpPr>
          <p:spPr>
            <a:xfrm>
              <a:off x="8460105" y="4258945"/>
              <a:ext cx="1040130" cy="27749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200">
                  <a:solidFill>
                    <a:schemeClr val="tx1"/>
                  </a:solidFill>
                  <a:latin typeface="Infinity Sans WM Regular" charset="0"/>
                  <a:ea typeface="Infinity Sans WM Regular" charset="0"/>
                </a:rPr>
                <a:t>File Serivce</a:t>
              </a:r>
              <a:endParaRPr lang="ko-KR" altLang="en-US" sz="1200">
                <a:solidFill>
                  <a:schemeClr val="tx1"/>
                </a:solidFill>
                <a:latin typeface="Infinity Sans WM Regular" charset="0"/>
                <a:ea typeface="Infinity Sans WM Regular" charset="0"/>
              </a:endParaRPr>
            </a:p>
          </p:txBody>
        </p:sp>
        <p:pic>
          <p:nvPicPr>
            <p:cNvPr id="375" name="그림 277">
              <a:extLst>
                <a:ext uri="{FF2B5EF4-FFF2-40B4-BE49-F238E27FC236}">
                  <a16:creationId xmlns:a16="http://schemas.microsoft.com/office/drawing/2014/main" id="{0B7414EB-4B0F-4423-A55B-F8DC6C692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3175" y="2563495"/>
              <a:ext cx="306705" cy="306705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grpSp>
          <p:nvGrpSpPr>
            <p:cNvPr id="376" name="그룹 280">
              <a:extLst>
                <a:ext uri="{FF2B5EF4-FFF2-40B4-BE49-F238E27FC236}">
                  <a16:creationId xmlns:a16="http://schemas.microsoft.com/office/drawing/2014/main" id="{FE74CA3D-7050-4314-8486-A496D77139AE}"/>
                </a:ext>
              </a:extLst>
            </p:cNvPr>
            <p:cNvGrpSpPr/>
            <p:nvPr/>
          </p:nvGrpSpPr>
          <p:grpSpPr>
            <a:xfrm>
              <a:off x="4039870" y="2604135"/>
              <a:ext cx="963930" cy="666115"/>
              <a:chOff x="4039870" y="2604135"/>
              <a:chExt cx="963930" cy="666115"/>
            </a:xfrm>
          </p:grpSpPr>
          <p:sp>
            <p:nvSpPr>
              <p:cNvPr id="407" name="텍스트 상자 278">
                <a:extLst>
                  <a:ext uri="{FF2B5EF4-FFF2-40B4-BE49-F238E27FC236}">
                    <a16:creationId xmlns:a16="http://schemas.microsoft.com/office/drawing/2014/main" id="{5AE0CB99-71FA-439E-8B29-1F715CAD6C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39870" y="3007995"/>
                <a:ext cx="965200" cy="26352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100">
                    <a:solidFill>
                      <a:schemeClr val="tx1"/>
                    </a:solidFill>
                    <a:latin typeface="Arial" charset="0"/>
                    <a:ea typeface="Arial" charset="0"/>
                  </a:rPr>
                  <a:t>Distribution</a:t>
                </a:r>
                <a:endParaRPr lang="ko-KR" altLang="en-US" sz="1100">
                  <a:solidFill>
                    <a:schemeClr val="tx1"/>
                  </a:solidFill>
                  <a:latin typeface="Arial" charset="0"/>
                  <a:ea typeface="Arial" charset="0"/>
                </a:endParaRPr>
              </a:p>
            </p:txBody>
          </p:sp>
          <p:pic>
            <p:nvPicPr>
              <p:cNvPr id="408" name="그림 279">
                <a:extLst>
                  <a:ext uri="{FF2B5EF4-FFF2-40B4-BE49-F238E27FC236}">
                    <a16:creationId xmlns:a16="http://schemas.microsoft.com/office/drawing/2014/main" id="{1B6D982C-476C-4CA1-AC39-E330DB237F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06570" y="2604135"/>
                <a:ext cx="458470" cy="4591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</p:pic>
        </p:grpSp>
        <p:pic>
          <p:nvPicPr>
            <p:cNvPr id="377" name="그림 281">
              <a:extLst>
                <a:ext uri="{FF2B5EF4-FFF2-40B4-BE49-F238E27FC236}">
                  <a16:creationId xmlns:a16="http://schemas.microsoft.com/office/drawing/2014/main" id="{43CB2D86-8961-4D12-AE0B-C5C24B67C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6450" y="2547620"/>
              <a:ext cx="268605" cy="269875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grpSp>
          <p:nvGrpSpPr>
            <p:cNvPr id="378" name="그룹 284">
              <a:extLst>
                <a:ext uri="{FF2B5EF4-FFF2-40B4-BE49-F238E27FC236}">
                  <a16:creationId xmlns:a16="http://schemas.microsoft.com/office/drawing/2014/main" id="{C217BBDC-4887-437A-8EE2-729B23B3E1AA}"/>
                </a:ext>
              </a:extLst>
            </p:cNvPr>
            <p:cNvGrpSpPr/>
            <p:nvPr/>
          </p:nvGrpSpPr>
          <p:grpSpPr>
            <a:xfrm>
              <a:off x="5989320" y="2618105"/>
              <a:ext cx="1088390" cy="655955"/>
              <a:chOff x="5989320" y="2618105"/>
              <a:chExt cx="1088390" cy="655955"/>
            </a:xfrm>
          </p:grpSpPr>
          <p:pic>
            <p:nvPicPr>
              <p:cNvPr id="405" name="그림 282">
                <a:extLst>
                  <a:ext uri="{FF2B5EF4-FFF2-40B4-BE49-F238E27FC236}">
                    <a16:creationId xmlns:a16="http://schemas.microsoft.com/office/drawing/2014/main" id="{FFA8CD1E-192C-428B-A8A9-350C37A245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34125" y="2618105"/>
                <a:ext cx="508000" cy="4591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</p:pic>
          <p:sp>
            <p:nvSpPr>
              <p:cNvPr id="406" name="텍스트 상자 283">
                <a:extLst>
                  <a:ext uri="{FF2B5EF4-FFF2-40B4-BE49-F238E27FC236}">
                    <a16:creationId xmlns:a16="http://schemas.microsoft.com/office/drawing/2014/main" id="{28850C65-FB49-4826-A96C-81DDFD3461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89320" y="3013075"/>
                <a:ext cx="1089660" cy="26225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100">
                    <a:solidFill>
                      <a:schemeClr val="tx1"/>
                    </a:solidFill>
                    <a:latin typeface="Arial" charset="0"/>
                    <a:ea typeface="Arial" charset="0"/>
                  </a:rPr>
                  <a:t>S3Bucket</a:t>
                </a:r>
                <a:endParaRPr lang="ko-KR" altLang="en-US" sz="1100">
                  <a:solidFill>
                    <a:schemeClr val="tx1"/>
                  </a:solidFill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379" name="Rectangle 285">
              <a:extLst>
                <a:ext uri="{FF2B5EF4-FFF2-40B4-BE49-F238E27FC236}">
                  <a16:creationId xmlns:a16="http://schemas.microsoft.com/office/drawing/2014/main" id="{47550FFE-33A7-49B3-8718-690C837E744F}"/>
                </a:ext>
              </a:extLst>
            </p:cNvPr>
            <p:cNvSpPr>
              <a:spLocks/>
            </p:cNvSpPr>
            <p:nvPr/>
          </p:nvSpPr>
          <p:spPr>
            <a:xfrm>
              <a:off x="3817620" y="2569845"/>
              <a:ext cx="1220470" cy="694690"/>
            </a:xfrm>
            <a:prstGeom prst="rect">
              <a:avLst/>
            </a:prstGeom>
            <a:noFill/>
            <a:ln w="12700" cap="flat" cmpd="sng">
              <a:solidFill>
                <a:srgbClr val="834FE1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57200" tIns="91440" rIns="91440" bIns="45720" numCol="1" anchor="t">
              <a:no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200">
                <a:solidFill>
                  <a:srgbClr val="D86613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380" name="Rectangle 286">
              <a:extLst>
                <a:ext uri="{FF2B5EF4-FFF2-40B4-BE49-F238E27FC236}">
                  <a16:creationId xmlns:a16="http://schemas.microsoft.com/office/drawing/2014/main" id="{A1A34038-9953-444E-8745-0E1235DF47AA}"/>
                </a:ext>
              </a:extLst>
            </p:cNvPr>
            <p:cNvSpPr>
              <a:spLocks/>
            </p:cNvSpPr>
            <p:nvPr/>
          </p:nvSpPr>
          <p:spPr>
            <a:xfrm>
              <a:off x="5881370" y="2554605"/>
              <a:ext cx="1141730" cy="716915"/>
            </a:xfrm>
            <a:prstGeom prst="rect">
              <a:avLst/>
            </a:prstGeom>
            <a:noFill/>
            <a:ln w="12700" cap="flat" cmpd="sng">
              <a:solidFill>
                <a:srgbClr val="4EA121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57200" tIns="91440" rIns="91440" bIns="45720" numCol="1" anchor="t">
              <a:no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200">
                <a:solidFill>
                  <a:srgbClr val="D86613"/>
                </a:solidFill>
                <a:latin typeface="Arial" charset="0"/>
                <a:ea typeface="Arial" charset="0"/>
              </a:endParaRPr>
            </a:p>
          </p:txBody>
        </p:sp>
        <p:cxnSp>
          <p:nvCxnSpPr>
            <p:cNvPr id="381" name="Double Arrow 287">
              <a:extLst>
                <a:ext uri="{FF2B5EF4-FFF2-40B4-BE49-F238E27FC236}">
                  <a16:creationId xmlns:a16="http://schemas.microsoft.com/office/drawing/2014/main" id="{8493873A-91F6-48EF-A932-0932F6575C72}"/>
                </a:ext>
              </a:extLst>
            </p:cNvPr>
            <p:cNvCxnSpPr/>
            <p:nvPr/>
          </p:nvCxnSpPr>
          <p:spPr>
            <a:xfrm>
              <a:off x="5107940" y="2985135"/>
              <a:ext cx="685800" cy="1905"/>
            </a:xfrm>
            <a:prstGeom prst="straightConnector1">
              <a:avLst/>
            </a:prstGeom>
            <a:ln w="25400" cap="flat" cmpd="sng">
              <a:solidFill>
                <a:schemeClr val="accent1">
                  <a:alpha val="100000"/>
                </a:schemeClr>
              </a:solidFill>
              <a:prstDash val="solid"/>
              <a:head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2" name="텍스트 상자 288">
              <a:extLst>
                <a:ext uri="{FF2B5EF4-FFF2-40B4-BE49-F238E27FC236}">
                  <a16:creationId xmlns:a16="http://schemas.microsoft.com/office/drawing/2014/main" id="{A0479B3E-20F7-4F02-82D5-FEB04A2E19AB}"/>
                </a:ext>
              </a:extLst>
            </p:cNvPr>
            <p:cNvSpPr txBox="1">
              <a:spLocks/>
            </p:cNvSpPr>
            <p:nvPr/>
          </p:nvSpPr>
          <p:spPr>
            <a:xfrm>
              <a:off x="5105400" y="2658745"/>
              <a:ext cx="828675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20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DEPLOY</a:t>
              </a:r>
              <a:endParaRPr lang="ko-KR" altLang="en-US" sz="1200">
                <a:solidFill>
                  <a:srgbClr val="000000"/>
                </a:solidFill>
                <a:latin typeface="Infinity Sans WM Regular" charset="0"/>
                <a:ea typeface="Infinity Sans WM Regular" charset="0"/>
              </a:endParaRPr>
            </a:p>
          </p:txBody>
        </p:sp>
        <p:grpSp>
          <p:nvGrpSpPr>
            <p:cNvPr id="383" name="그룹 291">
              <a:extLst>
                <a:ext uri="{FF2B5EF4-FFF2-40B4-BE49-F238E27FC236}">
                  <a16:creationId xmlns:a16="http://schemas.microsoft.com/office/drawing/2014/main" id="{366EBDD2-56D6-4E47-85FC-70A9C2A74D54}"/>
                </a:ext>
              </a:extLst>
            </p:cNvPr>
            <p:cNvGrpSpPr/>
            <p:nvPr/>
          </p:nvGrpSpPr>
          <p:grpSpPr>
            <a:xfrm>
              <a:off x="2850515" y="2958465"/>
              <a:ext cx="805180" cy="767715"/>
              <a:chOff x="2850515" y="2958465"/>
              <a:chExt cx="805180" cy="767715"/>
            </a:xfrm>
          </p:grpSpPr>
          <p:cxnSp>
            <p:nvCxnSpPr>
              <p:cNvPr id="403" name="Double Arrow 289">
                <a:extLst>
                  <a:ext uri="{FF2B5EF4-FFF2-40B4-BE49-F238E27FC236}">
                    <a16:creationId xmlns:a16="http://schemas.microsoft.com/office/drawing/2014/main" id="{30D82BB1-A7B9-48D2-9820-3DD0F837A945}"/>
                  </a:ext>
                </a:extLst>
              </p:cNvPr>
              <p:cNvCxnSpPr/>
              <p:nvPr/>
            </p:nvCxnSpPr>
            <p:spPr>
              <a:xfrm>
                <a:off x="2850515" y="2958465"/>
                <a:ext cx="1905" cy="768985"/>
              </a:xfrm>
              <a:prstGeom prst="straightConnector1">
                <a:avLst/>
              </a:prstGeom>
              <a:ln w="25400" cap="flat" cmpd="sng">
                <a:solidFill>
                  <a:schemeClr val="accent1">
                    <a:alpha val="100000"/>
                  </a:schemeClr>
                </a:solidFill>
                <a:prstDash val="soli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4" name="Double Arrow 290">
                <a:extLst>
                  <a:ext uri="{FF2B5EF4-FFF2-40B4-BE49-F238E27FC236}">
                    <a16:creationId xmlns:a16="http://schemas.microsoft.com/office/drawing/2014/main" id="{AF932D46-E721-4EC7-8B6E-FED8EAAA5FE9}"/>
                  </a:ext>
                </a:extLst>
              </p:cNvPr>
              <p:cNvCxnSpPr/>
              <p:nvPr/>
            </p:nvCxnSpPr>
            <p:spPr>
              <a:xfrm flipH="1" flipV="1">
                <a:off x="2855595" y="2969260"/>
                <a:ext cx="801370" cy="7620"/>
              </a:xfrm>
              <a:prstGeom prst="straightConnector1">
                <a:avLst/>
              </a:prstGeom>
              <a:ln w="25400" cap="flat" cmpd="sng">
                <a:solidFill>
                  <a:schemeClr val="accent1">
                    <a:alpha val="100000"/>
                  </a:schemeClr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84" name="텍스트 상자 292">
              <a:extLst>
                <a:ext uri="{FF2B5EF4-FFF2-40B4-BE49-F238E27FC236}">
                  <a16:creationId xmlns:a16="http://schemas.microsoft.com/office/drawing/2014/main" id="{D22FEE2E-3281-4A11-BBB0-2CD2A74BFCD3}"/>
                </a:ext>
              </a:extLst>
            </p:cNvPr>
            <p:cNvSpPr txBox="1">
              <a:spLocks/>
            </p:cNvSpPr>
            <p:nvPr/>
          </p:nvSpPr>
          <p:spPr>
            <a:xfrm>
              <a:off x="2769870" y="2593975"/>
              <a:ext cx="1059815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20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IMAGE/FILE</a:t>
              </a:r>
              <a:endParaRPr lang="ko-KR" altLang="en-US" sz="1200">
                <a:solidFill>
                  <a:srgbClr val="000000"/>
                </a:solidFill>
                <a:latin typeface="Infinity Sans WM Regular" charset="0"/>
                <a:ea typeface="Infinity Sans WM Regular" charset="0"/>
              </a:endParaRPr>
            </a:p>
          </p:txBody>
        </p:sp>
        <p:grpSp>
          <p:nvGrpSpPr>
            <p:cNvPr id="385" name="그룹 296">
              <a:extLst>
                <a:ext uri="{FF2B5EF4-FFF2-40B4-BE49-F238E27FC236}">
                  <a16:creationId xmlns:a16="http://schemas.microsoft.com/office/drawing/2014/main" id="{C5686BC2-CAB8-45D4-B90E-A1C405C1947C}"/>
                </a:ext>
              </a:extLst>
            </p:cNvPr>
            <p:cNvGrpSpPr/>
            <p:nvPr/>
          </p:nvGrpSpPr>
          <p:grpSpPr>
            <a:xfrm>
              <a:off x="7044690" y="2950845"/>
              <a:ext cx="917575" cy="712470"/>
              <a:chOff x="7044690" y="2950845"/>
              <a:chExt cx="917575" cy="712470"/>
            </a:xfrm>
          </p:grpSpPr>
          <p:cxnSp>
            <p:nvCxnSpPr>
              <p:cNvPr id="401" name="Double Arrow 294">
                <a:extLst>
                  <a:ext uri="{FF2B5EF4-FFF2-40B4-BE49-F238E27FC236}">
                    <a16:creationId xmlns:a16="http://schemas.microsoft.com/office/drawing/2014/main" id="{E6C9FBA2-66D4-4672-B5E9-454394E0E6C8}"/>
                  </a:ext>
                </a:extLst>
              </p:cNvPr>
              <p:cNvCxnSpPr/>
              <p:nvPr/>
            </p:nvCxnSpPr>
            <p:spPr>
              <a:xfrm flipH="1" flipV="1">
                <a:off x="7044690" y="2959100"/>
                <a:ext cx="918845" cy="6350"/>
              </a:xfrm>
              <a:prstGeom prst="straightConnector1">
                <a:avLst/>
              </a:prstGeom>
              <a:ln w="25400" cap="flat" cmpd="sng">
                <a:solidFill>
                  <a:schemeClr val="accent1">
                    <a:alpha val="100000"/>
                  </a:schemeClr>
                </a:solidFill>
                <a:prstDash val="soli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2" name="Double Arrow 295">
                <a:extLst>
                  <a:ext uri="{FF2B5EF4-FFF2-40B4-BE49-F238E27FC236}">
                    <a16:creationId xmlns:a16="http://schemas.microsoft.com/office/drawing/2014/main" id="{A05DDA0F-AF3A-49D5-99D4-CC94245F4A7E}"/>
                  </a:ext>
                </a:extLst>
              </p:cNvPr>
              <p:cNvCxnSpPr/>
              <p:nvPr/>
            </p:nvCxnSpPr>
            <p:spPr>
              <a:xfrm flipH="1" flipV="1">
                <a:off x="7952105" y="2950845"/>
                <a:ext cx="7620" cy="713740"/>
              </a:xfrm>
              <a:prstGeom prst="straightConnector1">
                <a:avLst/>
              </a:prstGeom>
              <a:ln w="25400" cap="flat" cmpd="sng">
                <a:solidFill>
                  <a:schemeClr val="accent1">
                    <a:alpha val="100000"/>
                  </a:schemeClr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86" name="텍스트 상자 297">
              <a:extLst>
                <a:ext uri="{FF2B5EF4-FFF2-40B4-BE49-F238E27FC236}">
                  <a16:creationId xmlns:a16="http://schemas.microsoft.com/office/drawing/2014/main" id="{3E891CB8-0A52-49FB-8D4B-0067E1013F45}"/>
                </a:ext>
              </a:extLst>
            </p:cNvPr>
            <p:cNvSpPr txBox="1">
              <a:spLocks/>
            </p:cNvSpPr>
            <p:nvPr/>
          </p:nvSpPr>
          <p:spPr>
            <a:xfrm>
              <a:off x="7276465" y="2628900"/>
              <a:ext cx="491490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20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PUT</a:t>
              </a:r>
              <a:endParaRPr lang="ko-KR" altLang="en-US" sz="1200">
                <a:solidFill>
                  <a:srgbClr val="000000"/>
                </a:solidFill>
                <a:latin typeface="Infinity Sans WM Regular" charset="0"/>
                <a:ea typeface="Infinity Sans WM Regular" charset="0"/>
              </a:endParaRPr>
            </a:p>
          </p:txBody>
        </p:sp>
        <p:cxnSp>
          <p:nvCxnSpPr>
            <p:cNvPr id="387" name="Double Arrow 299">
              <a:extLst>
                <a:ext uri="{FF2B5EF4-FFF2-40B4-BE49-F238E27FC236}">
                  <a16:creationId xmlns:a16="http://schemas.microsoft.com/office/drawing/2014/main" id="{A3F45260-232C-4C16-936F-F94D2A7F96A2}"/>
                </a:ext>
              </a:extLst>
            </p:cNvPr>
            <p:cNvCxnSpPr/>
            <p:nvPr/>
          </p:nvCxnSpPr>
          <p:spPr>
            <a:xfrm>
              <a:off x="3453130" y="4098925"/>
              <a:ext cx="3033395" cy="5715"/>
            </a:xfrm>
            <a:prstGeom prst="straightConnector1">
              <a:avLst/>
            </a:prstGeom>
            <a:ln w="25400" cap="flat" cmpd="sng">
              <a:solidFill>
                <a:schemeClr val="accent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8" name="텍스트 상자 301">
              <a:extLst>
                <a:ext uri="{FF2B5EF4-FFF2-40B4-BE49-F238E27FC236}">
                  <a16:creationId xmlns:a16="http://schemas.microsoft.com/office/drawing/2014/main" id="{FC015DF1-7B51-467D-B438-7B33F86788D8}"/>
                </a:ext>
              </a:extLst>
            </p:cNvPr>
            <p:cNvSpPr txBox="1">
              <a:spLocks/>
            </p:cNvSpPr>
            <p:nvPr/>
          </p:nvSpPr>
          <p:spPr>
            <a:xfrm>
              <a:off x="3570605" y="3782695"/>
              <a:ext cx="1927225" cy="27749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20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REST / AJAX / FileUpload</a:t>
              </a:r>
              <a:endParaRPr lang="ko-KR" altLang="en-US" sz="1200">
                <a:solidFill>
                  <a:srgbClr val="000000"/>
                </a:solidFill>
                <a:latin typeface="Infinity Sans WM Regular" charset="0"/>
                <a:ea typeface="Infinity Sans WM Regular" charset="0"/>
              </a:endParaRPr>
            </a:p>
          </p:txBody>
        </p:sp>
        <p:cxnSp>
          <p:nvCxnSpPr>
            <p:cNvPr id="389" name="Double Arrow 302">
              <a:extLst>
                <a:ext uri="{FF2B5EF4-FFF2-40B4-BE49-F238E27FC236}">
                  <a16:creationId xmlns:a16="http://schemas.microsoft.com/office/drawing/2014/main" id="{AF353349-14F7-48A4-9476-D05AE068F043}"/>
                </a:ext>
              </a:extLst>
            </p:cNvPr>
            <p:cNvCxnSpPr/>
            <p:nvPr/>
          </p:nvCxnSpPr>
          <p:spPr>
            <a:xfrm>
              <a:off x="2669540" y="5757545"/>
              <a:ext cx="4802505" cy="10160"/>
            </a:xfrm>
            <a:prstGeom prst="straightConnector1">
              <a:avLst/>
            </a:prstGeom>
            <a:ln w="25400" cap="flat" cmpd="sng">
              <a:solidFill>
                <a:schemeClr val="accent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0" name="Double Arrow 303">
              <a:extLst>
                <a:ext uri="{FF2B5EF4-FFF2-40B4-BE49-F238E27FC236}">
                  <a16:creationId xmlns:a16="http://schemas.microsoft.com/office/drawing/2014/main" id="{17CFF506-209F-43AD-8B4B-A25261DCB91F}"/>
                </a:ext>
              </a:extLst>
            </p:cNvPr>
            <p:cNvCxnSpPr/>
            <p:nvPr/>
          </p:nvCxnSpPr>
          <p:spPr>
            <a:xfrm flipH="1">
              <a:off x="2657475" y="4769485"/>
              <a:ext cx="7620" cy="989965"/>
            </a:xfrm>
            <a:prstGeom prst="straightConnector1">
              <a:avLst/>
            </a:prstGeom>
            <a:ln w="254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1" name="Double Arrow 305">
              <a:extLst>
                <a:ext uri="{FF2B5EF4-FFF2-40B4-BE49-F238E27FC236}">
                  <a16:creationId xmlns:a16="http://schemas.microsoft.com/office/drawing/2014/main" id="{B8583B7A-06BD-439B-9EBB-965C9848BCA8}"/>
                </a:ext>
              </a:extLst>
            </p:cNvPr>
            <p:cNvCxnSpPr/>
            <p:nvPr/>
          </p:nvCxnSpPr>
          <p:spPr>
            <a:xfrm>
              <a:off x="9111615" y="5790565"/>
              <a:ext cx="1410335" cy="5715"/>
            </a:xfrm>
            <a:prstGeom prst="straightConnector1">
              <a:avLst/>
            </a:prstGeom>
            <a:ln w="28575" cap="flat" cmpd="sng">
              <a:solidFill>
                <a:schemeClr val="accent1">
                  <a:alpha val="100000"/>
                </a:schemeClr>
              </a:solidFill>
              <a:prstDash val="solid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2" name="텍스트 상자 310">
              <a:extLst>
                <a:ext uri="{FF2B5EF4-FFF2-40B4-BE49-F238E27FC236}">
                  <a16:creationId xmlns:a16="http://schemas.microsoft.com/office/drawing/2014/main" id="{163824CC-EB75-43BA-9A35-BA641919F6F9}"/>
                </a:ext>
              </a:extLst>
            </p:cNvPr>
            <p:cNvSpPr txBox="1">
              <a:spLocks/>
            </p:cNvSpPr>
            <p:nvPr/>
          </p:nvSpPr>
          <p:spPr>
            <a:xfrm>
              <a:off x="9608820" y="3831590"/>
              <a:ext cx="635000" cy="27749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20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EVENT</a:t>
              </a:r>
              <a:endParaRPr lang="ko-KR" altLang="en-US" sz="1200">
                <a:solidFill>
                  <a:srgbClr val="000000"/>
                </a:solidFill>
                <a:latin typeface="Infinity Sans WM Regular" charset="0"/>
                <a:ea typeface="Infinity Sans WM Regular" charset="0"/>
              </a:endParaRPr>
            </a:p>
          </p:txBody>
        </p:sp>
        <p:sp>
          <p:nvSpPr>
            <p:cNvPr id="393" name="텍스트 상자 311">
              <a:extLst>
                <a:ext uri="{FF2B5EF4-FFF2-40B4-BE49-F238E27FC236}">
                  <a16:creationId xmlns:a16="http://schemas.microsoft.com/office/drawing/2014/main" id="{F8C8F437-4FE5-4AA0-A404-185BB588C741}"/>
                </a:ext>
              </a:extLst>
            </p:cNvPr>
            <p:cNvSpPr txBox="1">
              <a:spLocks/>
            </p:cNvSpPr>
            <p:nvPr/>
          </p:nvSpPr>
          <p:spPr>
            <a:xfrm>
              <a:off x="2803525" y="5434330"/>
              <a:ext cx="1032510" cy="27749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20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REST / AJAX</a:t>
              </a:r>
              <a:endParaRPr lang="ko-KR" altLang="en-US" sz="1200">
                <a:solidFill>
                  <a:srgbClr val="000000"/>
                </a:solidFill>
                <a:latin typeface="Infinity Sans WM Regular" charset="0"/>
                <a:ea typeface="Infinity Sans WM Regula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7558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E10ACF61-B68F-4834-8D75-3A5B82D0AE35}"/>
              </a:ext>
            </a:extLst>
          </p:cNvPr>
          <p:cNvSpPr/>
          <p:nvPr/>
        </p:nvSpPr>
        <p:spPr>
          <a:xfrm>
            <a:off x="1945640" y="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218" name="제목 1">
            <a:extLst>
              <a:ext uri="{FF2B5EF4-FFF2-40B4-BE49-F238E27FC236}">
                <a16:creationId xmlns:a16="http://schemas.microsoft.com/office/drawing/2014/main" id="{B3D28439-9326-4AFC-A458-13C769096DC0}"/>
              </a:ext>
            </a:extLst>
          </p:cNvPr>
          <p:cNvSpPr txBox="1">
            <a:spLocks/>
          </p:cNvSpPr>
          <p:nvPr/>
        </p:nvSpPr>
        <p:spPr>
          <a:xfrm>
            <a:off x="-154940" y="996346"/>
            <a:ext cx="2334231" cy="70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 </a:t>
            </a:r>
            <a:r>
              <a:rPr lang="ko-KR" altLang="en-US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서비스</a:t>
            </a:r>
            <a:endParaRPr lang="en-US" altLang="ko-KR" sz="16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아키텍쳐</a:t>
            </a:r>
            <a:endParaRPr lang="ko-KR" altLang="en-US" sz="16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08" name="Rectangle 433">
            <a:extLst>
              <a:ext uri="{FF2B5EF4-FFF2-40B4-BE49-F238E27FC236}">
                <a16:creationId xmlns:a16="http://schemas.microsoft.com/office/drawing/2014/main" id="{C740D3D9-3341-44AF-9FBA-5C150D0C233B}"/>
              </a:ext>
            </a:extLst>
          </p:cNvPr>
          <p:cNvSpPr>
            <a:spLocks/>
          </p:cNvSpPr>
          <p:nvPr/>
        </p:nvSpPr>
        <p:spPr>
          <a:xfrm>
            <a:off x="2392747" y="1141985"/>
            <a:ext cx="3525520" cy="470662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9" name="그림 435">
            <a:extLst>
              <a:ext uri="{FF2B5EF4-FFF2-40B4-BE49-F238E27FC236}">
                <a16:creationId xmlns:a16="http://schemas.microsoft.com/office/drawing/2014/main" id="{CC44647C-9E98-4DC5-AEE5-201B4379CC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7902" y="1212390"/>
            <a:ext cx="267938" cy="267938"/>
          </a:xfrm>
          <a:prstGeom prst="rect">
            <a:avLst/>
          </a:prstGeom>
          <a:noFill/>
        </p:spPr>
      </p:pic>
      <p:sp>
        <p:nvSpPr>
          <p:cNvPr id="110" name="텍스트 상자 436">
            <a:extLst>
              <a:ext uri="{FF2B5EF4-FFF2-40B4-BE49-F238E27FC236}">
                <a16:creationId xmlns:a16="http://schemas.microsoft.com/office/drawing/2014/main" id="{B2076A68-7345-406C-AF49-375364118767}"/>
              </a:ext>
            </a:extLst>
          </p:cNvPr>
          <p:cNvSpPr txBox="1">
            <a:spLocks/>
          </p:cNvSpPr>
          <p:nvPr/>
        </p:nvSpPr>
        <p:spPr>
          <a:xfrm>
            <a:off x="3121092" y="504445"/>
            <a:ext cx="2196563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</a:t>
            </a:r>
            <a:r>
              <a:rPr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Client</a:t>
            </a:r>
            <a:endParaRPr lang="ko-KR" altLang="en-US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11" name="텍스트 상자 437">
            <a:extLst>
              <a:ext uri="{FF2B5EF4-FFF2-40B4-BE49-F238E27FC236}">
                <a16:creationId xmlns:a16="http://schemas.microsoft.com/office/drawing/2014/main" id="{A597468C-982B-47D2-B838-8763EAD4FD5B}"/>
              </a:ext>
            </a:extLst>
          </p:cNvPr>
          <p:cNvSpPr txBox="1">
            <a:spLocks/>
          </p:cNvSpPr>
          <p:nvPr/>
        </p:nvSpPr>
        <p:spPr>
          <a:xfrm>
            <a:off x="2386050" y="898796"/>
            <a:ext cx="976630" cy="2616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Web Brower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sp>
        <p:nvSpPr>
          <p:cNvPr id="113" name="텍스트 상자 440">
            <a:extLst>
              <a:ext uri="{FF2B5EF4-FFF2-40B4-BE49-F238E27FC236}">
                <a16:creationId xmlns:a16="http://schemas.microsoft.com/office/drawing/2014/main" id="{7A745CBE-4BC0-4AC3-9174-653C095FD689}"/>
              </a:ext>
            </a:extLst>
          </p:cNvPr>
          <p:cNvSpPr txBox="1">
            <a:spLocks/>
          </p:cNvSpPr>
          <p:nvPr/>
        </p:nvSpPr>
        <p:spPr>
          <a:xfrm>
            <a:off x="2755536" y="2648855"/>
            <a:ext cx="1403350" cy="2616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React Components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grpSp>
        <p:nvGrpSpPr>
          <p:cNvPr id="114" name="그룹 444">
            <a:extLst>
              <a:ext uri="{FF2B5EF4-FFF2-40B4-BE49-F238E27FC236}">
                <a16:creationId xmlns:a16="http://schemas.microsoft.com/office/drawing/2014/main" id="{88EC504E-B400-4097-9A32-D49FA0F9DFF2}"/>
              </a:ext>
            </a:extLst>
          </p:cNvPr>
          <p:cNvGrpSpPr/>
          <p:nvPr/>
        </p:nvGrpSpPr>
        <p:grpSpPr>
          <a:xfrm>
            <a:off x="2677864" y="4391961"/>
            <a:ext cx="1349919" cy="1185941"/>
            <a:chOff x="2207260" y="5104130"/>
            <a:chExt cx="1349375" cy="1068070"/>
          </a:xfrm>
        </p:grpSpPr>
        <p:sp>
          <p:nvSpPr>
            <p:cNvPr id="215" name="Can 441">
              <a:extLst>
                <a:ext uri="{FF2B5EF4-FFF2-40B4-BE49-F238E27FC236}">
                  <a16:creationId xmlns:a16="http://schemas.microsoft.com/office/drawing/2014/main" id="{0F2A4C4C-B2A9-4D6D-B332-43819E0A152D}"/>
                </a:ext>
              </a:extLst>
            </p:cNvPr>
            <p:cNvSpPr>
              <a:spLocks/>
            </p:cNvSpPr>
            <p:nvPr/>
          </p:nvSpPr>
          <p:spPr>
            <a:xfrm>
              <a:off x="2207260" y="5104130"/>
              <a:ext cx="1349375" cy="1068070"/>
            </a:xfrm>
            <a:prstGeom prst="can">
              <a:avLst/>
            </a:prstGeom>
            <a:solidFill>
              <a:schemeClr val="bg1"/>
            </a:solidFill>
            <a:ln w="12700" cap="flat" cmpd="sng">
              <a:solidFill>
                <a:srgbClr val="7030A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pic>
          <p:nvPicPr>
            <p:cNvPr id="216" name="그림 442">
              <a:extLst>
                <a:ext uri="{FF2B5EF4-FFF2-40B4-BE49-F238E27FC236}">
                  <a16:creationId xmlns:a16="http://schemas.microsoft.com/office/drawing/2014/main" id="{3E3AD541-7CAD-4BB3-91CD-9016349BB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90261" y="5484455"/>
              <a:ext cx="416159" cy="385445"/>
            </a:xfrm>
            <a:prstGeom prst="rect">
              <a:avLst/>
            </a:prstGeom>
            <a:noFill/>
          </p:spPr>
        </p:pic>
        <p:sp>
          <p:nvSpPr>
            <p:cNvPr id="217" name="텍스트 상자 443">
              <a:extLst>
                <a:ext uri="{FF2B5EF4-FFF2-40B4-BE49-F238E27FC236}">
                  <a16:creationId xmlns:a16="http://schemas.microsoft.com/office/drawing/2014/main" id="{BE43F1C4-F911-4A6C-A175-18C9D624DC61}"/>
                </a:ext>
              </a:extLst>
            </p:cNvPr>
            <p:cNvSpPr txBox="1">
              <a:spLocks/>
            </p:cNvSpPr>
            <p:nvPr/>
          </p:nvSpPr>
          <p:spPr>
            <a:xfrm>
              <a:off x="2421255" y="5867360"/>
              <a:ext cx="966470" cy="2622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dirty="0">
                  <a:latin typeface="Infinity Sans WM Regular" charset="0"/>
                  <a:ea typeface="Infinity Sans WM Regular" charset="0"/>
                </a:rPr>
                <a:t>Redux Store</a:t>
              </a:r>
              <a:endParaRPr lang="ko-KR" altLang="en-US" sz="1100" dirty="0">
                <a:latin typeface="Infinity Sans WM Regular" charset="0"/>
                <a:ea typeface="Infinity Sans WM Regular" charset="0"/>
              </a:endParaRPr>
            </a:p>
          </p:txBody>
        </p:sp>
      </p:grpSp>
      <p:cxnSp>
        <p:nvCxnSpPr>
          <p:cNvPr id="115" name="Double Arrow 446">
            <a:extLst>
              <a:ext uri="{FF2B5EF4-FFF2-40B4-BE49-F238E27FC236}">
                <a16:creationId xmlns:a16="http://schemas.microsoft.com/office/drawing/2014/main" id="{52B34C05-27F3-4DAF-AF65-26AF16DE986D}"/>
              </a:ext>
            </a:extLst>
          </p:cNvPr>
          <p:cNvCxnSpPr>
            <a:cxnSpLocks/>
          </p:cNvCxnSpPr>
          <p:nvPr/>
        </p:nvCxnSpPr>
        <p:spPr>
          <a:xfrm flipV="1">
            <a:off x="3419224" y="3896568"/>
            <a:ext cx="2370" cy="491325"/>
          </a:xfrm>
          <a:prstGeom prst="straightConnector1">
            <a:avLst/>
          </a:prstGeom>
          <a:ln w="19050" cap="flat" cmpd="sng">
            <a:prstDash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6" name="텍스트 상자 448">
            <a:extLst>
              <a:ext uri="{FF2B5EF4-FFF2-40B4-BE49-F238E27FC236}">
                <a16:creationId xmlns:a16="http://schemas.microsoft.com/office/drawing/2014/main" id="{657D62E5-0CDB-4EEE-8936-77D39C2050A9}"/>
              </a:ext>
            </a:extLst>
          </p:cNvPr>
          <p:cNvSpPr txBox="1">
            <a:spLocks/>
          </p:cNvSpPr>
          <p:nvPr/>
        </p:nvSpPr>
        <p:spPr>
          <a:xfrm>
            <a:off x="2563991" y="3937956"/>
            <a:ext cx="780994" cy="43088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100" dirty="0" err="1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상태</a:t>
            </a: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 </a:t>
            </a:r>
            <a:r>
              <a:rPr sz="1100" dirty="0" err="1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구독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(select)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pic>
        <p:nvPicPr>
          <p:cNvPr id="117" name="그림 450">
            <a:extLst>
              <a:ext uri="{FF2B5EF4-FFF2-40B4-BE49-F238E27FC236}">
                <a16:creationId xmlns:a16="http://schemas.microsoft.com/office/drawing/2014/main" id="{CC0F9C77-925C-4E72-8178-07D2A215DD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533" y="4527425"/>
            <a:ext cx="924560" cy="565785"/>
          </a:xfrm>
          <a:prstGeom prst="rect">
            <a:avLst/>
          </a:prstGeom>
          <a:noFill/>
        </p:spPr>
      </p:pic>
      <p:sp>
        <p:nvSpPr>
          <p:cNvPr id="118" name="텍스트 상자 451">
            <a:extLst>
              <a:ext uri="{FF2B5EF4-FFF2-40B4-BE49-F238E27FC236}">
                <a16:creationId xmlns:a16="http://schemas.microsoft.com/office/drawing/2014/main" id="{5E6C9939-EE26-45E3-A093-7223A54545AB}"/>
              </a:ext>
            </a:extLst>
          </p:cNvPr>
          <p:cNvSpPr txBox="1">
            <a:spLocks/>
          </p:cNvSpPr>
          <p:nvPr/>
        </p:nvSpPr>
        <p:spPr>
          <a:xfrm>
            <a:off x="4825433" y="5132580"/>
            <a:ext cx="939800" cy="43053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Redux Saga</a:t>
            </a:r>
            <a:endParaRPr lang="ko-KR" altLang="en-US" sz="110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Middleware</a:t>
            </a:r>
            <a:endParaRPr lang="ko-KR" altLang="en-US" sz="110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cxnSp>
        <p:nvCxnSpPr>
          <p:cNvPr id="119" name="Double Arrow 452">
            <a:extLst>
              <a:ext uri="{FF2B5EF4-FFF2-40B4-BE49-F238E27FC236}">
                <a16:creationId xmlns:a16="http://schemas.microsoft.com/office/drawing/2014/main" id="{B98F19A0-2569-43A7-AD9D-45DD704D0B5E}"/>
              </a:ext>
            </a:extLst>
          </p:cNvPr>
          <p:cNvCxnSpPr/>
          <p:nvPr/>
        </p:nvCxnSpPr>
        <p:spPr>
          <a:xfrm flipH="1">
            <a:off x="4060893" y="4985895"/>
            <a:ext cx="739775" cy="2540"/>
          </a:xfrm>
          <a:prstGeom prst="straightConnector1">
            <a:avLst/>
          </a:prstGeom>
          <a:ln w="19050" cap="flat" cmpd="sng">
            <a:prstDash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0" name="텍스트 상자 453">
            <a:extLst>
              <a:ext uri="{FF2B5EF4-FFF2-40B4-BE49-F238E27FC236}">
                <a16:creationId xmlns:a16="http://schemas.microsoft.com/office/drawing/2014/main" id="{EF59A07A-A891-4945-BE5E-6F4FD36212CE}"/>
              </a:ext>
            </a:extLst>
          </p:cNvPr>
          <p:cNvSpPr txBox="1">
            <a:spLocks/>
          </p:cNvSpPr>
          <p:nvPr/>
        </p:nvSpPr>
        <p:spPr>
          <a:xfrm>
            <a:off x="4128203" y="4536950"/>
            <a:ext cx="800735" cy="43053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100" dirty="0" err="1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상태</a:t>
            </a: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 </a:t>
            </a:r>
            <a:r>
              <a:rPr sz="1100" dirty="0" err="1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변경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(put)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grpSp>
        <p:nvGrpSpPr>
          <p:cNvPr id="123" name="그룹 460">
            <a:extLst>
              <a:ext uri="{FF2B5EF4-FFF2-40B4-BE49-F238E27FC236}">
                <a16:creationId xmlns:a16="http://schemas.microsoft.com/office/drawing/2014/main" id="{92DC8EF8-4ECF-4E89-B099-3497E6C142B0}"/>
              </a:ext>
            </a:extLst>
          </p:cNvPr>
          <p:cNvGrpSpPr/>
          <p:nvPr/>
        </p:nvGrpSpPr>
        <p:grpSpPr>
          <a:xfrm>
            <a:off x="4194154" y="3536317"/>
            <a:ext cx="993917" cy="913855"/>
            <a:chOff x="3702685" y="4221463"/>
            <a:chExt cx="847725" cy="694055"/>
          </a:xfrm>
        </p:grpSpPr>
        <p:cxnSp>
          <p:nvCxnSpPr>
            <p:cNvPr id="211" name="도형 458">
              <a:extLst>
                <a:ext uri="{FF2B5EF4-FFF2-40B4-BE49-F238E27FC236}">
                  <a16:creationId xmlns:a16="http://schemas.microsoft.com/office/drawing/2014/main" id="{1B32C0C9-5EB5-476C-9B0C-8979569B5979}"/>
                </a:ext>
              </a:extLst>
            </p:cNvPr>
            <p:cNvCxnSpPr/>
            <p:nvPr/>
          </p:nvCxnSpPr>
          <p:spPr>
            <a:xfrm flipV="1">
              <a:off x="3702685" y="4227195"/>
              <a:ext cx="847725" cy="6350"/>
            </a:xfrm>
            <a:prstGeom prst="line">
              <a:avLst/>
            </a:prstGeom>
            <a:ln w="19050" cap="flat" cmpd="sng">
              <a:prstDash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Double Arrow 459">
              <a:extLst>
                <a:ext uri="{FF2B5EF4-FFF2-40B4-BE49-F238E27FC236}">
                  <a16:creationId xmlns:a16="http://schemas.microsoft.com/office/drawing/2014/main" id="{76BF559F-5090-4EAD-AF3E-C59B392EE08B}"/>
                </a:ext>
              </a:extLst>
            </p:cNvPr>
            <p:cNvCxnSpPr/>
            <p:nvPr/>
          </p:nvCxnSpPr>
          <p:spPr>
            <a:xfrm flipH="1">
              <a:off x="4545965" y="4221463"/>
              <a:ext cx="3175" cy="694055"/>
            </a:xfrm>
            <a:prstGeom prst="straightConnector1">
              <a:avLst/>
            </a:prstGeom>
            <a:ln w="19050" cap="flat" cmpd="sng">
              <a:prstDash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텍스트 상자 461">
            <a:extLst>
              <a:ext uri="{FF2B5EF4-FFF2-40B4-BE49-F238E27FC236}">
                <a16:creationId xmlns:a16="http://schemas.microsoft.com/office/drawing/2014/main" id="{A4AA2A84-E99F-47E2-A809-9111DAF6E1D0}"/>
              </a:ext>
            </a:extLst>
          </p:cNvPr>
          <p:cNvSpPr txBox="1">
            <a:spLocks/>
          </p:cNvSpPr>
          <p:nvPr/>
        </p:nvSpPr>
        <p:spPr>
          <a:xfrm>
            <a:off x="4171229" y="3098810"/>
            <a:ext cx="1033145" cy="43053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100" dirty="0" err="1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상태변경요청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(dispatch)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pic>
        <p:nvPicPr>
          <p:cNvPr id="130" name="그림 490">
            <a:extLst>
              <a:ext uri="{FF2B5EF4-FFF2-40B4-BE49-F238E27FC236}">
                <a16:creationId xmlns:a16="http://schemas.microsoft.com/office/drawing/2014/main" id="{C3BF08C8-4F47-439D-8199-7F7478BFA2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5418" y="2385648"/>
            <a:ext cx="332105" cy="33210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31" name="Rectangle 491">
            <a:extLst>
              <a:ext uri="{FF2B5EF4-FFF2-40B4-BE49-F238E27FC236}">
                <a16:creationId xmlns:a16="http://schemas.microsoft.com/office/drawing/2014/main" id="{33D38346-46AF-4353-BA97-BE47185D86E7}"/>
              </a:ext>
            </a:extLst>
          </p:cNvPr>
          <p:cNvSpPr>
            <a:spLocks/>
          </p:cNvSpPr>
          <p:nvPr/>
        </p:nvSpPr>
        <p:spPr>
          <a:xfrm>
            <a:off x="7788593" y="2385648"/>
            <a:ext cx="3406775" cy="862965"/>
          </a:xfrm>
          <a:prstGeom prst="rect">
            <a:avLst/>
          </a:prstGeom>
          <a:noFill/>
          <a:ln w="12700" cap="flat" cmpd="sng">
            <a:solidFill>
              <a:srgbClr val="D8661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9144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100">
              <a:solidFill>
                <a:srgbClr val="D86613"/>
              </a:solidFill>
              <a:latin typeface="Arial" charset="0"/>
              <a:ea typeface="Arial" charset="0"/>
            </a:endParaRPr>
          </a:p>
        </p:txBody>
      </p:sp>
      <p:grpSp>
        <p:nvGrpSpPr>
          <p:cNvPr id="133" name="그룹 497">
            <a:extLst>
              <a:ext uri="{FF2B5EF4-FFF2-40B4-BE49-F238E27FC236}">
                <a16:creationId xmlns:a16="http://schemas.microsoft.com/office/drawing/2014/main" id="{0BDF088A-C93E-4EB1-98B2-63E683A3E541}"/>
              </a:ext>
            </a:extLst>
          </p:cNvPr>
          <p:cNvGrpSpPr/>
          <p:nvPr/>
        </p:nvGrpSpPr>
        <p:grpSpPr>
          <a:xfrm>
            <a:off x="9487852" y="3984432"/>
            <a:ext cx="1047626" cy="808431"/>
            <a:chOff x="8238195" y="4158016"/>
            <a:chExt cx="1160145" cy="873454"/>
          </a:xfrm>
        </p:grpSpPr>
        <p:pic>
          <p:nvPicPr>
            <p:cNvPr id="205" name="그림 495">
              <a:extLst>
                <a:ext uri="{FF2B5EF4-FFF2-40B4-BE49-F238E27FC236}">
                  <a16:creationId xmlns:a16="http://schemas.microsoft.com/office/drawing/2014/main" id="{C4CC7C20-64A4-4B73-BE47-20E4350DB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8195" y="4158016"/>
              <a:ext cx="1160145" cy="619124"/>
            </a:xfrm>
            <a:prstGeom prst="rect">
              <a:avLst/>
            </a:prstGeom>
            <a:noFill/>
          </p:spPr>
        </p:pic>
        <p:sp>
          <p:nvSpPr>
            <p:cNvPr id="206" name="텍스트 상자 496">
              <a:extLst>
                <a:ext uri="{FF2B5EF4-FFF2-40B4-BE49-F238E27FC236}">
                  <a16:creationId xmlns:a16="http://schemas.microsoft.com/office/drawing/2014/main" id="{FE60ECC1-C428-4EA7-AC21-624B8C20F025}"/>
                </a:ext>
              </a:extLst>
            </p:cNvPr>
            <p:cNvSpPr txBox="1">
              <a:spLocks/>
            </p:cNvSpPr>
            <p:nvPr/>
          </p:nvSpPr>
          <p:spPr>
            <a:xfrm>
              <a:off x="8281995" y="4769850"/>
              <a:ext cx="685165" cy="26162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dirty="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Spring Boot</a:t>
              </a:r>
              <a:endParaRPr lang="ko-KR" altLang="en-US"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endParaRPr>
            </a:p>
          </p:txBody>
        </p:sp>
      </p:grpSp>
      <p:sp>
        <p:nvSpPr>
          <p:cNvPr id="134" name="텍스트 상자 498">
            <a:extLst>
              <a:ext uri="{FF2B5EF4-FFF2-40B4-BE49-F238E27FC236}">
                <a16:creationId xmlns:a16="http://schemas.microsoft.com/office/drawing/2014/main" id="{74A6CBB1-E510-4DF2-AB3D-59F3A035ACC7}"/>
              </a:ext>
            </a:extLst>
          </p:cNvPr>
          <p:cNvSpPr txBox="1">
            <a:spLocks/>
          </p:cNvSpPr>
          <p:nvPr/>
        </p:nvSpPr>
        <p:spPr>
          <a:xfrm>
            <a:off x="7711123" y="2131013"/>
            <a:ext cx="781050" cy="2616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AWS EC2</a:t>
            </a:r>
            <a:endParaRPr lang="ko-KR" altLang="en-US" sz="110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grpSp>
        <p:nvGrpSpPr>
          <p:cNvPr id="136" name="그룹 564">
            <a:extLst>
              <a:ext uri="{FF2B5EF4-FFF2-40B4-BE49-F238E27FC236}">
                <a16:creationId xmlns:a16="http://schemas.microsoft.com/office/drawing/2014/main" id="{3BA858DB-D083-40FF-8D12-86052335F446}"/>
              </a:ext>
            </a:extLst>
          </p:cNvPr>
          <p:cNvGrpSpPr/>
          <p:nvPr/>
        </p:nvGrpSpPr>
        <p:grpSpPr>
          <a:xfrm>
            <a:off x="8062913" y="2333578"/>
            <a:ext cx="1125220" cy="875030"/>
            <a:chOff x="8039735" y="2672715"/>
            <a:chExt cx="1125220" cy="875030"/>
          </a:xfrm>
        </p:grpSpPr>
        <p:pic>
          <p:nvPicPr>
            <p:cNvPr id="203" name="그림 500">
              <a:extLst>
                <a:ext uri="{FF2B5EF4-FFF2-40B4-BE49-F238E27FC236}">
                  <a16:creationId xmlns:a16="http://schemas.microsoft.com/office/drawing/2014/main" id="{B77AAA28-5647-4C55-9F8A-459CB6CB0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98180" y="2672715"/>
              <a:ext cx="708025" cy="708025"/>
            </a:xfrm>
            <a:prstGeom prst="rect">
              <a:avLst/>
            </a:prstGeom>
            <a:noFill/>
          </p:spPr>
        </p:pic>
        <p:sp>
          <p:nvSpPr>
            <p:cNvPr id="204" name="텍스트 상자 501">
              <a:extLst>
                <a:ext uri="{FF2B5EF4-FFF2-40B4-BE49-F238E27FC236}">
                  <a16:creationId xmlns:a16="http://schemas.microsoft.com/office/drawing/2014/main" id="{4D75BEAB-5DB0-4AE0-9835-FC8DB28A0DAF}"/>
                </a:ext>
              </a:extLst>
            </p:cNvPr>
            <p:cNvSpPr txBox="1">
              <a:spLocks/>
            </p:cNvSpPr>
            <p:nvPr/>
          </p:nvSpPr>
          <p:spPr>
            <a:xfrm>
              <a:off x="8039735" y="3268980"/>
              <a:ext cx="1125220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200">
                  <a:solidFill>
                    <a:schemeClr val="tx1"/>
                  </a:solidFill>
                  <a:latin typeface="Arial" charset="0"/>
                  <a:ea typeface="Arial" charset="0"/>
                </a:rPr>
                <a:t>Next Server</a:t>
              </a:r>
              <a:endParaRPr lang="ko-KR" altLang="en-US" sz="1200">
                <a:solidFill>
                  <a:schemeClr val="tx1"/>
                </a:solidFill>
                <a:latin typeface="Arial" charset="0"/>
                <a:ea typeface="Arial" charset="0"/>
              </a:endParaRPr>
            </a:p>
          </p:txBody>
        </p:sp>
      </p:grpSp>
      <p:grpSp>
        <p:nvGrpSpPr>
          <p:cNvPr id="137" name="그룹 505">
            <a:extLst>
              <a:ext uri="{FF2B5EF4-FFF2-40B4-BE49-F238E27FC236}">
                <a16:creationId xmlns:a16="http://schemas.microsoft.com/office/drawing/2014/main" id="{16800A93-AA9A-4AA2-B2B7-484F6FCD410A}"/>
              </a:ext>
            </a:extLst>
          </p:cNvPr>
          <p:cNvGrpSpPr/>
          <p:nvPr/>
        </p:nvGrpSpPr>
        <p:grpSpPr>
          <a:xfrm>
            <a:off x="10049828" y="2400888"/>
            <a:ext cx="1110615" cy="823595"/>
            <a:chOff x="10026650" y="2740025"/>
            <a:chExt cx="1110615" cy="823595"/>
          </a:xfrm>
        </p:grpSpPr>
        <p:sp>
          <p:nvSpPr>
            <p:cNvPr id="201" name="텍스트 상자 503">
              <a:extLst>
                <a:ext uri="{FF2B5EF4-FFF2-40B4-BE49-F238E27FC236}">
                  <a16:creationId xmlns:a16="http://schemas.microsoft.com/office/drawing/2014/main" id="{EE859426-0223-4098-92BF-163102182DC3}"/>
                </a:ext>
              </a:extLst>
            </p:cNvPr>
            <p:cNvSpPr txBox="1">
              <a:spLocks/>
            </p:cNvSpPr>
            <p:nvPr/>
          </p:nvSpPr>
          <p:spPr>
            <a:xfrm>
              <a:off x="10026650" y="3284855"/>
              <a:ext cx="1110615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200">
                  <a:solidFill>
                    <a:schemeClr val="tx1"/>
                  </a:solidFill>
                  <a:latin typeface="Arial" charset="0"/>
                  <a:ea typeface="Arial" charset="0"/>
                </a:rPr>
                <a:t>React App</a:t>
              </a:r>
              <a:endParaRPr lang="ko-KR" altLang="en-US" sz="1200">
                <a:solidFill>
                  <a:schemeClr val="tx1"/>
                </a:solidFill>
                <a:latin typeface="Arial" charset="0"/>
                <a:ea typeface="Arial" charset="0"/>
              </a:endParaRPr>
            </a:p>
          </p:txBody>
        </p:sp>
        <p:pic>
          <p:nvPicPr>
            <p:cNvPr id="202" name="그림 504">
              <a:extLst>
                <a:ext uri="{FF2B5EF4-FFF2-40B4-BE49-F238E27FC236}">
                  <a16:creationId xmlns:a16="http://schemas.microsoft.com/office/drawing/2014/main" id="{5AE46A42-2435-4F96-9905-09855A4DBC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46030" y="2740025"/>
              <a:ext cx="890270" cy="629920"/>
            </a:xfrm>
            <a:prstGeom prst="rect">
              <a:avLst/>
            </a:prstGeom>
            <a:noFill/>
          </p:spPr>
        </p:pic>
      </p:grpSp>
      <p:pic>
        <p:nvPicPr>
          <p:cNvPr id="138" name="그림 506">
            <a:extLst>
              <a:ext uri="{FF2B5EF4-FFF2-40B4-BE49-F238E27FC236}">
                <a16:creationId xmlns:a16="http://schemas.microsoft.com/office/drawing/2014/main" id="{AD53C76F-4101-4702-80FB-42B1E6EDA27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0829" y="3958289"/>
            <a:ext cx="871220" cy="871220"/>
          </a:xfrm>
          <a:prstGeom prst="rect">
            <a:avLst/>
          </a:prstGeom>
          <a:noFill/>
        </p:spPr>
      </p:pic>
      <p:cxnSp>
        <p:nvCxnSpPr>
          <p:cNvPr id="139" name="Double Arrow 507">
            <a:extLst>
              <a:ext uri="{FF2B5EF4-FFF2-40B4-BE49-F238E27FC236}">
                <a16:creationId xmlns:a16="http://schemas.microsoft.com/office/drawing/2014/main" id="{69B2767F-8733-4900-916C-1BFDF702C3A6}"/>
              </a:ext>
            </a:extLst>
          </p:cNvPr>
          <p:cNvCxnSpPr>
            <a:cxnSpLocks/>
          </p:cNvCxnSpPr>
          <p:nvPr/>
        </p:nvCxnSpPr>
        <p:spPr>
          <a:xfrm flipH="1" flipV="1">
            <a:off x="8633462" y="5077086"/>
            <a:ext cx="3491" cy="587988"/>
          </a:xfrm>
          <a:prstGeom prst="straightConnector1">
            <a:avLst/>
          </a:prstGeom>
          <a:ln w="19050" cap="flat" cmpd="sng">
            <a:prstDash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40" name="그룹 510">
            <a:extLst>
              <a:ext uri="{FF2B5EF4-FFF2-40B4-BE49-F238E27FC236}">
                <a16:creationId xmlns:a16="http://schemas.microsoft.com/office/drawing/2014/main" id="{A4059021-BC5A-4E10-8A14-EAA435B28917}"/>
              </a:ext>
            </a:extLst>
          </p:cNvPr>
          <p:cNvGrpSpPr/>
          <p:nvPr/>
        </p:nvGrpSpPr>
        <p:grpSpPr>
          <a:xfrm>
            <a:off x="7478155" y="5776341"/>
            <a:ext cx="551815" cy="650240"/>
            <a:chOff x="7705090" y="6098540"/>
            <a:chExt cx="551815" cy="650240"/>
          </a:xfrm>
        </p:grpSpPr>
        <p:pic>
          <p:nvPicPr>
            <p:cNvPr id="199" name="그림 508">
              <a:extLst>
                <a:ext uri="{FF2B5EF4-FFF2-40B4-BE49-F238E27FC236}">
                  <a16:creationId xmlns:a16="http://schemas.microsoft.com/office/drawing/2014/main" id="{DAEF1ED2-C6C5-4510-A5FB-80EE2A8570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42555" y="6098540"/>
              <a:ext cx="291465" cy="30861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200" name="텍스트 상자 509">
              <a:extLst>
                <a:ext uri="{FF2B5EF4-FFF2-40B4-BE49-F238E27FC236}">
                  <a16:creationId xmlns:a16="http://schemas.microsoft.com/office/drawing/2014/main" id="{1541E5B0-9C23-4A02-8CC9-E803743EEBEE}"/>
                </a:ext>
              </a:extLst>
            </p:cNvPr>
            <p:cNvSpPr txBox="1">
              <a:spLocks/>
            </p:cNvSpPr>
            <p:nvPr/>
          </p:nvSpPr>
          <p:spPr>
            <a:xfrm>
              <a:off x="7705090" y="6475095"/>
              <a:ext cx="553085" cy="2749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141" name="텍스트 상자 511">
            <a:extLst>
              <a:ext uri="{FF2B5EF4-FFF2-40B4-BE49-F238E27FC236}">
                <a16:creationId xmlns:a16="http://schemas.microsoft.com/office/drawing/2014/main" id="{DAD2D7FC-72CB-41CB-9E88-3F5973F1B8CB}"/>
              </a:ext>
            </a:extLst>
          </p:cNvPr>
          <p:cNvSpPr txBox="1">
            <a:spLocks/>
          </p:cNvSpPr>
          <p:nvPr/>
        </p:nvSpPr>
        <p:spPr>
          <a:xfrm>
            <a:off x="8321358" y="5791263"/>
            <a:ext cx="1506220" cy="278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200">
                <a:solidFill>
                  <a:schemeClr val="tx1"/>
                </a:solidFill>
                <a:latin typeface="Arial" charset="0"/>
                <a:ea typeface="Arial" charset="0"/>
              </a:rPr>
              <a:t>PostgreSQL DB</a:t>
            </a:r>
            <a:endParaRPr lang="ko-KR" altLang="en-US" sz="120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142" name="Rectangle 512">
            <a:extLst>
              <a:ext uri="{FF2B5EF4-FFF2-40B4-BE49-F238E27FC236}">
                <a16:creationId xmlns:a16="http://schemas.microsoft.com/office/drawing/2014/main" id="{1F26B19E-1299-43FF-8D6E-2AFCDEA35795}"/>
              </a:ext>
            </a:extLst>
          </p:cNvPr>
          <p:cNvSpPr>
            <a:spLocks/>
          </p:cNvSpPr>
          <p:nvPr/>
        </p:nvSpPr>
        <p:spPr>
          <a:xfrm>
            <a:off x="7471093" y="5729209"/>
            <a:ext cx="2316480" cy="389540"/>
          </a:xfrm>
          <a:prstGeom prst="rect">
            <a:avLst/>
          </a:prstGeom>
          <a:noFill/>
          <a:ln w="12700" cap="flat" cmpd="sng">
            <a:solidFill>
              <a:srgbClr val="5A6B86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91440" rIns="91440" bIns="45720" numCol="1" anchor="t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200">
              <a:solidFill>
                <a:srgbClr val="5A6B86"/>
              </a:solidFill>
              <a:latin typeface="Arial" charset="0"/>
              <a:ea typeface="Arial" charset="0"/>
            </a:endParaRPr>
          </a:p>
        </p:txBody>
      </p:sp>
      <p:pic>
        <p:nvPicPr>
          <p:cNvPr id="143" name="그림 513">
            <a:extLst>
              <a:ext uri="{FF2B5EF4-FFF2-40B4-BE49-F238E27FC236}">
                <a16:creationId xmlns:a16="http://schemas.microsoft.com/office/drawing/2014/main" id="{16707EC4-6D11-45F6-9CF5-EA19AE2F400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6081" y="5778739"/>
            <a:ext cx="305435" cy="305435"/>
          </a:xfrm>
          <a:prstGeom prst="rect">
            <a:avLst/>
          </a:prstGeom>
          <a:noFill/>
        </p:spPr>
      </p:pic>
      <p:pic>
        <p:nvPicPr>
          <p:cNvPr id="144" name="그림 514">
            <a:extLst>
              <a:ext uri="{FF2B5EF4-FFF2-40B4-BE49-F238E27FC236}">
                <a16:creationId xmlns:a16="http://schemas.microsoft.com/office/drawing/2014/main" id="{5049473A-1985-4D89-9114-FFC35DEB232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593" y="3723213"/>
            <a:ext cx="332105" cy="33210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45" name="Rectangle 515">
            <a:extLst>
              <a:ext uri="{FF2B5EF4-FFF2-40B4-BE49-F238E27FC236}">
                <a16:creationId xmlns:a16="http://schemas.microsoft.com/office/drawing/2014/main" id="{E9B4E844-F401-4110-B634-812BD1C6B57D}"/>
              </a:ext>
            </a:extLst>
          </p:cNvPr>
          <p:cNvSpPr>
            <a:spLocks/>
          </p:cNvSpPr>
          <p:nvPr/>
        </p:nvSpPr>
        <p:spPr>
          <a:xfrm>
            <a:off x="7805025" y="3712163"/>
            <a:ext cx="3383280" cy="1263634"/>
          </a:xfrm>
          <a:prstGeom prst="rect">
            <a:avLst/>
          </a:prstGeom>
          <a:noFill/>
          <a:ln w="12700" cap="flat" cmpd="sng">
            <a:solidFill>
              <a:srgbClr val="D8661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9144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100">
              <a:solidFill>
                <a:srgbClr val="D86613"/>
              </a:solidFill>
              <a:latin typeface="Arial" charset="0"/>
              <a:ea typeface="Arial" charset="0"/>
            </a:endParaRPr>
          </a:p>
        </p:txBody>
      </p:sp>
      <p:grpSp>
        <p:nvGrpSpPr>
          <p:cNvPr id="146" name="그룹 518">
            <a:extLst>
              <a:ext uri="{FF2B5EF4-FFF2-40B4-BE49-F238E27FC236}">
                <a16:creationId xmlns:a16="http://schemas.microsoft.com/office/drawing/2014/main" id="{7B96B624-023C-40C2-AF37-F544BB9DE9A3}"/>
              </a:ext>
            </a:extLst>
          </p:cNvPr>
          <p:cNvGrpSpPr/>
          <p:nvPr/>
        </p:nvGrpSpPr>
        <p:grpSpPr>
          <a:xfrm>
            <a:off x="9238933" y="2655523"/>
            <a:ext cx="915670" cy="330835"/>
            <a:chOff x="9215755" y="2994660"/>
            <a:chExt cx="915670" cy="330835"/>
          </a:xfrm>
        </p:grpSpPr>
        <p:cxnSp>
          <p:nvCxnSpPr>
            <p:cNvPr id="197" name="Double Arrow 516">
              <a:extLst>
                <a:ext uri="{FF2B5EF4-FFF2-40B4-BE49-F238E27FC236}">
                  <a16:creationId xmlns:a16="http://schemas.microsoft.com/office/drawing/2014/main" id="{90E58ADC-929A-44F2-973B-5EC05A38D9EA}"/>
                </a:ext>
              </a:extLst>
            </p:cNvPr>
            <p:cNvCxnSpPr/>
            <p:nvPr/>
          </p:nvCxnSpPr>
          <p:spPr>
            <a:xfrm flipH="1">
              <a:off x="9215755" y="2994660"/>
              <a:ext cx="915670" cy="7620"/>
            </a:xfrm>
            <a:prstGeom prst="straightConnector1">
              <a:avLst/>
            </a:prstGeom>
            <a:ln w="19050" cap="flat" cmpd="sng">
              <a:prstDash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텍스트 상자 517">
              <a:extLst>
                <a:ext uri="{FF2B5EF4-FFF2-40B4-BE49-F238E27FC236}">
                  <a16:creationId xmlns:a16="http://schemas.microsoft.com/office/drawing/2014/main" id="{C4118241-51D2-4482-91BC-CF4F7ECFC2BF}"/>
                </a:ext>
              </a:extLst>
            </p:cNvPr>
            <p:cNvSpPr txBox="1">
              <a:spLocks/>
            </p:cNvSpPr>
            <p:nvPr/>
          </p:nvSpPr>
          <p:spPr>
            <a:xfrm>
              <a:off x="9464675" y="3063875"/>
              <a:ext cx="553085" cy="2616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배포</a:t>
              </a:r>
              <a:endParaRPr lang="ko-KR" altLang="en-US" sz="1100">
                <a:solidFill>
                  <a:srgbClr val="000000"/>
                </a:solidFill>
                <a:latin typeface="Infinity Sans WM Regular" charset="0"/>
                <a:ea typeface="Infinity Sans WM Regular" charset="0"/>
              </a:endParaRPr>
            </a:p>
          </p:txBody>
        </p:sp>
      </p:grpSp>
      <p:pic>
        <p:nvPicPr>
          <p:cNvPr id="147" name="그림 519">
            <a:extLst>
              <a:ext uri="{FF2B5EF4-FFF2-40B4-BE49-F238E27FC236}">
                <a16:creationId xmlns:a16="http://schemas.microsoft.com/office/drawing/2014/main" id="{954A96BD-7BD7-4886-A0CA-FA42C7D9F3E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9703" y="1254713"/>
            <a:ext cx="306705" cy="30670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48" name="그룹 522">
            <a:extLst>
              <a:ext uri="{FF2B5EF4-FFF2-40B4-BE49-F238E27FC236}">
                <a16:creationId xmlns:a16="http://schemas.microsoft.com/office/drawing/2014/main" id="{C8F9CCAB-1B7A-4E9B-BC0B-8E97DDF09FA8}"/>
              </a:ext>
            </a:extLst>
          </p:cNvPr>
          <p:cNvGrpSpPr/>
          <p:nvPr/>
        </p:nvGrpSpPr>
        <p:grpSpPr>
          <a:xfrm>
            <a:off x="8008303" y="1295353"/>
            <a:ext cx="963930" cy="665480"/>
            <a:chOff x="7985125" y="1634490"/>
            <a:chExt cx="963930" cy="665480"/>
          </a:xfrm>
        </p:grpSpPr>
        <p:sp>
          <p:nvSpPr>
            <p:cNvPr id="195" name="텍스트 상자 520">
              <a:extLst>
                <a:ext uri="{FF2B5EF4-FFF2-40B4-BE49-F238E27FC236}">
                  <a16:creationId xmlns:a16="http://schemas.microsoft.com/office/drawing/2014/main" id="{EAC6BF8D-6C86-42D5-AF0C-A94DCFA509A6}"/>
                </a:ext>
              </a:extLst>
            </p:cNvPr>
            <p:cNvSpPr txBox="1">
              <a:spLocks/>
            </p:cNvSpPr>
            <p:nvPr/>
          </p:nvSpPr>
          <p:spPr>
            <a:xfrm>
              <a:off x="7985125" y="2038350"/>
              <a:ext cx="965200" cy="26352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100">
                  <a:solidFill>
                    <a:schemeClr val="tx1"/>
                  </a:solidFill>
                  <a:latin typeface="Arial" charset="0"/>
                  <a:ea typeface="Arial" charset="0"/>
                </a:rPr>
                <a:t>Distribution</a:t>
              </a:r>
              <a:endParaRPr lang="ko-KR" altLang="en-US" sz="1100">
                <a:solidFill>
                  <a:schemeClr val="tx1"/>
                </a:solidFill>
                <a:latin typeface="Arial" charset="0"/>
                <a:ea typeface="Arial" charset="0"/>
              </a:endParaRPr>
            </a:p>
          </p:txBody>
        </p:sp>
        <p:pic>
          <p:nvPicPr>
            <p:cNvPr id="196" name="그림 521">
              <a:extLst>
                <a:ext uri="{FF2B5EF4-FFF2-40B4-BE49-F238E27FC236}">
                  <a16:creationId xmlns:a16="http://schemas.microsoft.com/office/drawing/2014/main" id="{6C713650-C053-45FC-899D-E4BA2D1CE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51190" y="1634490"/>
              <a:ext cx="459105" cy="459105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</p:grpSp>
      <p:pic>
        <p:nvPicPr>
          <p:cNvPr id="149" name="그림 523">
            <a:extLst>
              <a:ext uri="{FF2B5EF4-FFF2-40B4-BE49-F238E27FC236}">
                <a16:creationId xmlns:a16="http://schemas.microsoft.com/office/drawing/2014/main" id="{E689E2E0-FA9F-44C5-9A31-DCBFBC7B4E1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1058" y="1237568"/>
            <a:ext cx="269875" cy="26987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50" name="그룹 526">
            <a:extLst>
              <a:ext uri="{FF2B5EF4-FFF2-40B4-BE49-F238E27FC236}">
                <a16:creationId xmlns:a16="http://schemas.microsoft.com/office/drawing/2014/main" id="{92A4219C-CACF-4330-A600-24E67E945CA9}"/>
              </a:ext>
            </a:extLst>
          </p:cNvPr>
          <p:cNvGrpSpPr/>
          <p:nvPr/>
        </p:nvGrpSpPr>
        <p:grpSpPr>
          <a:xfrm>
            <a:off x="9818906" y="1309958"/>
            <a:ext cx="1354871" cy="656300"/>
            <a:chOff x="9795728" y="1649095"/>
            <a:chExt cx="1354871" cy="656300"/>
          </a:xfrm>
        </p:grpSpPr>
        <p:pic>
          <p:nvPicPr>
            <p:cNvPr id="193" name="그림 524">
              <a:extLst>
                <a:ext uri="{FF2B5EF4-FFF2-40B4-BE49-F238E27FC236}">
                  <a16:creationId xmlns:a16="http://schemas.microsoft.com/office/drawing/2014/main" id="{6A8788CA-E448-4A8C-B241-DA465750F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86365" y="1649095"/>
              <a:ext cx="459105" cy="459105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194" name="텍스트 상자 525">
              <a:extLst>
                <a:ext uri="{FF2B5EF4-FFF2-40B4-BE49-F238E27FC236}">
                  <a16:creationId xmlns:a16="http://schemas.microsoft.com/office/drawing/2014/main" id="{1B2BA1C8-2327-40D9-A165-B447B8FA998A}"/>
                </a:ext>
              </a:extLst>
            </p:cNvPr>
            <p:cNvSpPr txBox="1">
              <a:spLocks/>
            </p:cNvSpPr>
            <p:nvPr/>
          </p:nvSpPr>
          <p:spPr>
            <a:xfrm>
              <a:off x="9795728" y="2043785"/>
              <a:ext cx="1354871" cy="26161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en-US" sz="1100" dirty="0">
                  <a:latin typeface="Arial" charset="0"/>
                  <a:ea typeface="Arial" charset="0"/>
                </a:rPr>
                <a:t>Partner </a:t>
              </a:r>
              <a:r>
                <a:rPr sz="1100" dirty="0">
                  <a:solidFill>
                    <a:schemeClr val="tx1"/>
                  </a:solidFill>
                  <a:latin typeface="Arial" charset="0"/>
                  <a:ea typeface="Arial" charset="0"/>
                </a:rPr>
                <a:t>Bucket</a:t>
              </a:r>
              <a:endParaRPr lang="ko-KR" altLang="en-US" sz="1100" dirty="0">
                <a:solidFill>
                  <a:schemeClr val="tx1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151" name="Rectangle 527">
            <a:extLst>
              <a:ext uri="{FF2B5EF4-FFF2-40B4-BE49-F238E27FC236}">
                <a16:creationId xmlns:a16="http://schemas.microsoft.com/office/drawing/2014/main" id="{A130576E-C755-43A3-B2CE-8A980F4EC470}"/>
              </a:ext>
            </a:extLst>
          </p:cNvPr>
          <p:cNvSpPr>
            <a:spLocks/>
          </p:cNvSpPr>
          <p:nvPr/>
        </p:nvSpPr>
        <p:spPr>
          <a:xfrm>
            <a:off x="7784783" y="1261063"/>
            <a:ext cx="1443990" cy="694690"/>
          </a:xfrm>
          <a:prstGeom prst="rect">
            <a:avLst/>
          </a:prstGeom>
          <a:noFill/>
          <a:ln w="12700" cap="flat" cmpd="sng">
            <a:solidFill>
              <a:srgbClr val="834FE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9144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200">
              <a:solidFill>
                <a:srgbClr val="D86613"/>
              </a:solidFill>
              <a:latin typeface="Arial" charset="0"/>
              <a:ea typeface="Arial" charset="0"/>
            </a:endParaRPr>
          </a:p>
        </p:txBody>
      </p:sp>
      <p:sp>
        <p:nvSpPr>
          <p:cNvPr id="152" name="Rectangle 528">
            <a:extLst>
              <a:ext uri="{FF2B5EF4-FFF2-40B4-BE49-F238E27FC236}">
                <a16:creationId xmlns:a16="http://schemas.microsoft.com/office/drawing/2014/main" id="{E8321EE2-05FE-4852-AE3D-7ED9890C56BB}"/>
              </a:ext>
            </a:extLst>
          </p:cNvPr>
          <p:cNvSpPr>
            <a:spLocks/>
          </p:cNvSpPr>
          <p:nvPr/>
        </p:nvSpPr>
        <p:spPr>
          <a:xfrm>
            <a:off x="9732963" y="1226138"/>
            <a:ext cx="1470660" cy="716915"/>
          </a:xfrm>
          <a:prstGeom prst="rect">
            <a:avLst/>
          </a:prstGeom>
          <a:noFill/>
          <a:ln w="12700" cap="flat" cmpd="sng">
            <a:solidFill>
              <a:srgbClr val="4EA12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9144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200">
              <a:solidFill>
                <a:srgbClr val="D86613"/>
              </a:solidFill>
              <a:latin typeface="Arial" charset="0"/>
              <a:ea typeface="Arial" charset="0"/>
            </a:endParaRPr>
          </a:p>
        </p:txBody>
      </p:sp>
      <p:sp>
        <p:nvSpPr>
          <p:cNvPr id="153" name="텍스트 상자 529">
            <a:extLst>
              <a:ext uri="{FF2B5EF4-FFF2-40B4-BE49-F238E27FC236}">
                <a16:creationId xmlns:a16="http://schemas.microsoft.com/office/drawing/2014/main" id="{0DE041D8-8BD4-4B3C-BBB9-F554EA5E5B76}"/>
              </a:ext>
            </a:extLst>
          </p:cNvPr>
          <p:cNvSpPr txBox="1">
            <a:spLocks/>
          </p:cNvSpPr>
          <p:nvPr/>
        </p:nvSpPr>
        <p:spPr>
          <a:xfrm>
            <a:off x="7439978" y="5453619"/>
            <a:ext cx="805180" cy="2616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AWS RDS</a:t>
            </a:r>
            <a:endParaRPr lang="ko-KR" altLang="en-US" sz="110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cxnSp>
        <p:nvCxnSpPr>
          <p:cNvPr id="154" name="Double Arrow 530">
            <a:extLst>
              <a:ext uri="{FF2B5EF4-FFF2-40B4-BE49-F238E27FC236}">
                <a16:creationId xmlns:a16="http://schemas.microsoft.com/office/drawing/2014/main" id="{720FE746-D3F4-4BB9-B814-5C19405AB509}"/>
              </a:ext>
            </a:extLst>
          </p:cNvPr>
          <p:cNvCxnSpPr/>
          <p:nvPr/>
        </p:nvCxnSpPr>
        <p:spPr>
          <a:xfrm flipH="1" flipV="1">
            <a:off x="9210993" y="1586818"/>
            <a:ext cx="523240" cy="6350"/>
          </a:xfrm>
          <a:prstGeom prst="straightConnector1">
            <a:avLst/>
          </a:prstGeom>
          <a:ln w="19050" cap="flat" cmpd="sng">
            <a:prstDash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5" name="텍스트 상자 531">
            <a:extLst>
              <a:ext uri="{FF2B5EF4-FFF2-40B4-BE49-F238E27FC236}">
                <a16:creationId xmlns:a16="http://schemas.microsoft.com/office/drawing/2014/main" id="{61F7916A-2BB7-4BF0-8CA2-7AA3B3EB3144}"/>
              </a:ext>
            </a:extLst>
          </p:cNvPr>
          <p:cNvSpPr txBox="1">
            <a:spLocks/>
          </p:cNvSpPr>
          <p:nvPr/>
        </p:nvSpPr>
        <p:spPr>
          <a:xfrm>
            <a:off x="9267508" y="1605233"/>
            <a:ext cx="553085" cy="2616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배포</a:t>
            </a:r>
            <a:endParaRPr lang="ko-KR" altLang="en-US" sz="110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cxnSp>
        <p:nvCxnSpPr>
          <p:cNvPr id="156" name="Double Arrow 532">
            <a:extLst>
              <a:ext uri="{FF2B5EF4-FFF2-40B4-BE49-F238E27FC236}">
                <a16:creationId xmlns:a16="http://schemas.microsoft.com/office/drawing/2014/main" id="{C12887F7-2442-42DC-87FA-F1D50673551C}"/>
              </a:ext>
            </a:extLst>
          </p:cNvPr>
          <p:cNvCxnSpPr>
            <a:cxnSpLocks/>
          </p:cNvCxnSpPr>
          <p:nvPr/>
        </p:nvCxnSpPr>
        <p:spPr>
          <a:xfrm>
            <a:off x="8461058" y="5077085"/>
            <a:ext cx="0" cy="587989"/>
          </a:xfrm>
          <a:prstGeom prst="straightConnector1">
            <a:avLst/>
          </a:prstGeom>
          <a:ln w="19050" cap="flat" cmpd="sng">
            <a:prstDash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8" name="텍스트 상자 534">
            <a:extLst>
              <a:ext uri="{FF2B5EF4-FFF2-40B4-BE49-F238E27FC236}">
                <a16:creationId xmlns:a16="http://schemas.microsoft.com/office/drawing/2014/main" id="{415B3289-18BB-4ADE-9518-6D3E3592FC7F}"/>
              </a:ext>
            </a:extLst>
          </p:cNvPr>
          <p:cNvSpPr txBox="1">
            <a:spLocks/>
          </p:cNvSpPr>
          <p:nvPr/>
        </p:nvSpPr>
        <p:spPr>
          <a:xfrm>
            <a:off x="8139430" y="996585"/>
            <a:ext cx="898525" cy="2616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CloudFront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sp>
        <p:nvSpPr>
          <p:cNvPr id="159" name="텍스트 상자 535">
            <a:extLst>
              <a:ext uri="{FF2B5EF4-FFF2-40B4-BE49-F238E27FC236}">
                <a16:creationId xmlns:a16="http://schemas.microsoft.com/office/drawing/2014/main" id="{0CC7FFC9-B2CA-4579-B897-8B6254C47FD1}"/>
              </a:ext>
            </a:extLst>
          </p:cNvPr>
          <p:cNvSpPr txBox="1">
            <a:spLocks/>
          </p:cNvSpPr>
          <p:nvPr/>
        </p:nvSpPr>
        <p:spPr>
          <a:xfrm>
            <a:off x="10368915" y="1001983"/>
            <a:ext cx="340360" cy="2616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S3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sp>
        <p:nvSpPr>
          <p:cNvPr id="160" name="텍스트 상자 536">
            <a:extLst>
              <a:ext uri="{FF2B5EF4-FFF2-40B4-BE49-F238E27FC236}">
                <a16:creationId xmlns:a16="http://schemas.microsoft.com/office/drawing/2014/main" id="{D07C76A2-FC52-4101-8912-DDA11EC2CD2C}"/>
              </a:ext>
            </a:extLst>
          </p:cNvPr>
          <p:cNvSpPr txBox="1">
            <a:spLocks/>
          </p:cNvSpPr>
          <p:nvPr/>
        </p:nvSpPr>
        <p:spPr>
          <a:xfrm>
            <a:off x="8759508" y="5452984"/>
            <a:ext cx="807085" cy="2616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000000"/>
                </a:solidFill>
                <a:latin typeface="맑은 고딕" charset="0"/>
                <a:ea typeface="맑은 고딕" charset="0"/>
              </a:rPr>
              <a:t>저장/조회</a:t>
            </a:r>
            <a:endParaRPr lang="ko-KR" altLang="en-US" sz="11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61" name="Double Arrow 537">
            <a:extLst>
              <a:ext uri="{FF2B5EF4-FFF2-40B4-BE49-F238E27FC236}">
                <a16:creationId xmlns:a16="http://schemas.microsoft.com/office/drawing/2014/main" id="{A1AD732E-5F68-47FE-BB42-A3E16374E46E}"/>
              </a:ext>
            </a:extLst>
          </p:cNvPr>
          <p:cNvCxnSpPr>
            <a:cxnSpLocks/>
          </p:cNvCxnSpPr>
          <p:nvPr/>
        </p:nvCxnSpPr>
        <p:spPr>
          <a:xfrm>
            <a:off x="8636953" y="3300048"/>
            <a:ext cx="0" cy="363394"/>
          </a:xfrm>
          <a:prstGeom prst="straightConnector1">
            <a:avLst/>
          </a:prstGeom>
          <a:ln w="19050" cap="flat" cmpd="sng">
            <a:prstDash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2" name="텍스트 상자 538">
            <a:extLst>
              <a:ext uri="{FF2B5EF4-FFF2-40B4-BE49-F238E27FC236}">
                <a16:creationId xmlns:a16="http://schemas.microsoft.com/office/drawing/2014/main" id="{7A51C1BD-7AA3-4145-B5CD-E8CCA221B39B}"/>
              </a:ext>
            </a:extLst>
          </p:cNvPr>
          <p:cNvSpPr txBox="1">
            <a:spLocks/>
          </p:cNvSpPr>
          <p:nvPr/>
        </p:nvSpPr>
        <p:spPr>
          <a:xfrm>
            <a:off x="8758238" y="3308938"/>
            <a:ext cx="1929765" cy="2616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REST API  접속</a:t>
            </a:r>
            <a:endParaRPr lang="ko-KR" altLang="en-US" sz="110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cxnSp>
        <p:nvCxnSpPr>
          <p:cNvPr id="168" name="Double Arrow 547">
            <a:extLst>
              <a:ext uri="{FF2B5EF4-FFF2-40B4-BE49-F238E27FC236}">
                <a16:creationId xmlns:a16="http://schemas.microsoft.com/office/drawing/2014/main" id="{05CA396C-DFD0-4371-9648-E54DAC3DF7BA}"/>
              </a:ext>
            </a:extLst>
          </p:cNvPr>
          <p:cNvCxnSpPr>
            <a:cxnSpLocks/>
          </p:cNvCxnSpPr>
          <p:nvPr/>
        </p:nvCxnSpPr>
        <p:spPr>
          <a:xfrm flipV="1">
            <a:off x="8664785" y="1983893"/>
            <a:ext cx="1" cy="362819"/>
          </a:xfrm>
          <a:prstGeom prst="straightConnector1">
            <a:avLst/>
          </a:prstGeom>
          <a:ln w="19050" cap="flat" cmpd="sng">
            <a:prstDash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9" name="텍스트 상자 548">
            <a:extLst>
              <a:ext uri="{FF2B5EF4-FFF2-40B4-BE49-F238E27FC236}">
                <a16:creationId xmlns:a16="http://schemas.microsoft.com/office/drawing/2014/main" id="{2D1E480D-4305-4089-95A9-D8D1D3232562}"/>
              </a:ext>
            </a:extLst>
          </p:cNvPr>
          <p:cNvSpPr txBox="1">
            <a:spLocks/>
          </p:cNvSpPr>
          <p:nvPr/>
        </p:nvSpPr>
        <p:spPr>
          <a:xfrm>
            <a:off x="8716963" y="2132283"/>
            <a:ext cx="1929765" cy="2616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컨텐츠 조회</a:t>
            </a:r>
            <a:endParaRPr lang="ko-KR" altLang="en-US" sz="110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grpSp>
        <p:nvGrpSpPr>
          <p:cNvPr id="171" name="그룹 552">
            <a:extLst>
              <a:ext uri="{FF2B5EF4-FFF2-40B4-BE49-F238E27FC236}">
                <a16:creationId xmlns:a16="http://schemas.microsoft.com/office/drawing/2014/main" id="{65ED9853-D8C0-46B8-AE16-B49EC7F60AB3}"/>
              </a:ext>
            </a:extLst>
          </p:cNvPr>
          <p:cNvGrpSpPr/>
          <p:nvPr/>
        </p:nvGrpSpPr>
        <p:grpSpPr>
          <a:xfrm>
            <a:off x="6056063" y="2406270"/>
            <a:ext cx="1562985" cy="295275"/>
            <a:chOff x="5725161" y="2848610"/>
            <a:chExt cx="1786255" cy="295275"/>
          </a:xfrm>
        </p:grpSpPr>
        <p:cxnSp>
          <p:nvCxnSpPr>
            <p:cNvPr id="189" name="Double Arrow 550">
              <a:extLst>
                <a:ext uri="{FF2B5EF4-FFF2-40B4-BE49-F238E27FC236}">
                  <a16:creationId xmlns:a16="http://schemas.microsoft.com/office/drawing/2014/main" id="{7D32D57E-2951-48F0-BAEC-620CE94B75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5161" y="3142917"/>
              <a:ext cx="1764982" cy="968"/>
            </a:xfrm>
            <a:prstGeom prst="straightConnector1">
              <a:avLst/>
            </a:prstGeom>
            <a:ln w="19050" cap="flat" cmpd="sng">
              <a:prstDash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텍스트 상자 551">
              <a:extLst>
                <a:ext uri="{FF2B5EF4-FFF2-40B4-BE49-F238E27FC236}">
                  <a16:creationId xmlns:a16="http://schemas.microsoft.com/office/drawing/2014/main" id="{81F6FC3C-E8D8-47A8-AF3E-9E517A6280C4}"/>
                </a:ext>
              </a:extLst>
            </p:cNvPr>
            <p:cNvSpPr txBox="1">
              <a:spLocks/>
            </p:cNvSpPr>
            <p:nvPr/>
          </p:nvSpPr>
          <p:spPr>
            <a:xfrm>
              <a:off x="5888355" y="2848610"/>
              <a:ext cx="1623061" cy="2609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dirty="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CSR/SSR </a:t>
              </a:r>
              <a:r>
                <a:rPr sz="1100" dirty="0" err="1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컨텐츠</a:t>
              </a:r>
              <a:r>
                <a:rPr sz="1100" dirty="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 </a:t>
              </a:r>
              <a:r>
                <a:rPr sz="1100" dirty="0" err="1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제공</a:t>
              </a:r>
              <a:endParaRPr lang="ko-KR" altLang="en-US"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endParaRPr>
            </a:p>
          </p:txBody>
        </p:sp>
      </p:grpSp>
      <p:sp>
        <p:nvSpPr>
          <p:cNvPr id="172" name="텍스트 상자 553">
            <a:extLst>
              <a:ext uri="{FF2B5EF4-FFF2-40B4-BE49-F238E27FC236}">
                <a16:creationId xmlns:a16="http://schemas.microsoft.com/office/drawing/2014/main" id="{9F6ECAB9-52DD-4D77-B2C6-20634789197B}"/>
              </a:ext>
            </a:extLst>
          </p:cNvPr>
          <p:cNvSpPr txBox="1">
            <a:spLocks/>
          </p:cNvSpPr>
          <p:nvPr/>
        </p:nvSpPr>
        <p:spPr>
          <a:xfrm>
            <a:off x="7725728" y="3330528"/>
            <a:ext cx="781050" cy="2616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AWS EC2</a:t>
            </a:r>
            <a:endParaRPr lang="ko-KR" altLang="en-US" sz="110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grpSp>
        <p:nvGrpSpPr>
          <p:cNvPr id="173" name="그룹 556">
            <a:extLst>
              <a:ext uri="{FF2B5EF4-FFF2-40B4-BE49-F238E27FC236}">
                <a16:creationId xmlns:a16="http://schemas.microsoft.com/office/drawing/2014/main" id="{77DED8F1-3236-4CFD-A19B-0C520215B232}"/>
              </a:ext>
            </a:extLst>
          </p:cNvPr>
          <p:cNvGrpSpPr/>
          <p:nvPr/>
        </p:nvGrpSpPr>
        <p:grpSpPr>
          <a:xfrm>
            <a:off x="6090986" y="1298830"/>
            <a:ext cx="1531878" cy="320675"/>
            <a:chOff x="5765065" y="1741170"/>
            <a:chExt cx="1750702" cy="320675"/>
          </a:xfrm>
        </p:grpSpPr>
        <p:cxnSp>
          <p:nvCxnSpPr>
            <p:cNvPr id="187" name="Double Arrow 554">
              <a:extLst>
                <a:ext uri="{FF2B5EF4-FFF2-40B4-BE49-F238E27FC236}">
                  <a16:creationId xmlns:a16="http://schemas.microsoft.com/office/drawing/2014/main" id="{CBEEB92A-CB8C-46DB-A77E-175E7E9A91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65065" y="2058337"/>
              <a:ext cx="1746351" cy="3508"/>
            </a:xfrm>
            <a:prstGeom prst="straightConnector1">
              <a:avLst/>
            </a:prstGeom>
            <a:ln w="19050" cap="flat" cmpd="sng">
              <a:prstDash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텍스트 상자 555">
              <a:extLst>
                <a:ext uri="{FF2B5EF4-FFF2-40B4-BE49-F238E27FC236}">
                  <a16:creationId xmlns:a16="http://schemas.microsoft.com/office/drawing/2014/main" id="{749911F9-670C-4258-87D7-5C34E88CAC11}"/>
                </a:ext>
              </a:extLst>
            </p:cNvPr>
            <p:cNvSpPr txBox="1">
              <a:spLocks/>
            </p:cNvSpPr>
            <p:nvPr/>
          </p:nvSpPr>
          <p:spPr>
            <a:xfrm>
              <a:off x="5964826" y="1741170"/>
              <a:ext cx="1550941" cy="2616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dirty="0" err="1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정적</a:t>
              </a:r>
              <a:r>
                <a:rPr sz="1100" dirty="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 </a:t>
              </a:r>
              <a:r>
                <a:rPr sz="1100" dirty="0" err="1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컨텐츠</a:t>
              </a:r>
              <a:r>
                <a:rPr sz="1100" dirty="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 </a:t>
              </a:r>
              <a:r>
                <a:rPr sz="1100" dirty="0" err="1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제공</a:t>
              </a:r>
              <a:endParaRPr lang="ko-KR" altLang="en-US"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endParaRPr>
            </a:p>
          </p:txBody>
        </p:sp>
      </p:grpSp>
      <p:grpSp>
        <p:nvGrpSpPr>
          <p:cNvPr id="174" name="그룹 559">
            <a:extLst>
              <a:ext uri="{FF2B5EF4-FFF2-40B4-BE49-F238E27FC236}">
                <a16:creationId xmlns:a16="http://schemas.microsoft.com/office/drawing/2014/main" id="{681421D4-6D64-4AA3-B943-85A54C170FAE}"/>
              </a:ext>
            </a:extLst>
          </p:cNvPr>
          <p:cNvGrpSpPr/>
          <p:nvPr/>
        </p:nvGrpSpPr>
        <p:grpSpPr>
          <a:xfrm>
            <a:off x="6084637" y="3443225"/>
            <a:ext cx="1538226" cy="342901"/>
            <a:chOff x="5753735" y="3885565"/>
            <a:chExt cx="1757959" cy="342901"/>
          </a:xfrm>
        </p:grpSpPr>
        <p:cxnSp>
          <p:nvCxnSpPr>
            <p:cNvPr id="185" name="Double Arrow 557">
              <a:extLst>
                <a:ext uri="{FF2B5EF4-FFF2-40B4-BE49-F238E27FC236}">
                  <a16:creationId xmlns:a16="http://schemas.microsoft.com/office/drawing/2014/main" id="{48D30221-DA5F-4CBC-8854-992FD43CD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3735" y="4228465"/>
              <a:ext cx="1757959" cy="1"/>
            </a:xfrm>
            <a:prstGeom prst="straightConnector1">
              <a:avLst/>
            </a:prstGeom>
            <a:ln w="19050" cap="flat" cmpd="sng">
              <a:prstDash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텍스트 상자 558">
              <a:extLst>
                <a:ext uri="{FF2B5EF4-FFF2-40B4-BE49-F238E27FC236}">
                  <a16:creationId xmlns:a16="http://schemas.microsoft.com/office/drawing/2014/main" id="{6F430F3C-F50C-47DB-BD53-2D069590349F}"/>
                </a:ext>
              </a:extLst>
            </p:cNvPr>
            <p:cNvSpPr txBox="1">
              <a:spLocks/>
            </p:cNvSpPr>
            <p:nvPr/>
          </p:nvSpPr>
          <p:spPr>
            <a:xfrm>
              <a:off x="6029325" y="3885565"/>
              <a:ext cx="1316990" cy="2616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>
                  <a:solidFill>
                    <a:srgbClr val="000000"/>
                  </a:solidFill>
                  <a:latin typeface="Infinity Sans WM Regular" charset="0"/>
                  <a:ea typeface="Infinity Sans WM Regular" charset="0"/>
                </a:rPr>
                <a:t>REST API  접속</a:t>
              </a:r>
              <a:endParaRPr lang="ko-KR" altLang="en-US" sz="1100">
                <a:solidFill>
                  <a:srgbClr val="000000"/>
                </a:solidFill>
                <a:latin typeface="Infinity Sans WM Regular" charset="0"/>
                <a:ea typeface="Infinity Sans WM Regular" charset="0"/>
              </a:endParaRPr>
            </a:p>
          </p:txBody>
        </p:sp>
      </p:grpSp>
      <p:sp>
        <p:nvSpPr>
          <p:cNvPr id="175" name="Rectangle 565">
            <a:extLst>
              <a:ext uri="{FF2B5EF4-FFF2-40B4-BE49-F238E27FC236}">
                <a16:creationId xmlns:a16="http://schemas.microsoft.com/office/drawing/2014/main" id="{EF614990-EAE7-4F8A-B809-5C889FAF7AD4}"/>
              </a:ext>
            </a:extLst>
          </p:cNvPr>
          <p:cNvSpPr>
            <a:spLocks/>
          </p:cNvSpPr>
          <p:nvPr/>
        </p:nvSpPr>
        <p:spPr>
          <a:xfrm>
            <a:off x="10638790" y="5429807"/>
            <a:ext cx="1069975" cy="779780"/>
          </a:xfrm>
          <a:prstGeom prst="rect">
            <a:avLst/>
          </a:prstGeom>
          <a:noFill/>
          <a:ln w="12700" cap="flat" cmpd="sng">
            <a:solidFill>
              <a:srgbClr val="EC3E7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9144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200">
              <a:solidFill>
                <a:srgbClr val="D86613"/>
              </a:solidFill>
              <a:latin typeface="Arial" charset="0"/>
              <a:ea typeface="Arial" charset="0"/>
            </a:endParaRPr>
          </a:p>
        </p:txBody>
      </p:sp>
      <p:grpSp>
        <p:nvGrpSpPr>
          <p:cNvPr id="176" name="그룹 568">
            <a:extLst>
              <a:ext uri="{FF2B5EF4-FFF2-40B4-BE49-F238E27FC236}">
                <a16:creationId xmlns:a16="http://schemas.microsoft.com/office/drawing/2014/main" id="{0BA5BB6B-F9E3-4F07-A722-6F1D46A1AD9E}"/>
              </a:ext>
            </a:extLst>
          </p:cNvPr>
          <p:cNvGrpSpPr/>
          <p:nvPr/>
        </p:nvGrpSpPr>
        <p:grpSpPr>
          <a:xfrm>
            <a:off x="10678795" y="5559314"/>
            <a:ext cx="1164590" cy="573566"/>
            <a:chOff x="10408920" y="5815330"/>
            <a:chExt cx="1231900" cy="670560"/>
          </a:xfrm>
        </p:grpSpPr>
        <p:pic>
          <p:nvPicPr>
            <p:cNvPr id="183" name="그림 566">
              <a:extLst>
                <a:ext uri="{FF2B5EF4-FFF2-40B4-BE49-F238E27FC236}">
                  <a16:creationId xmlns:a16="http://schemas.microsoft.com/office/drawing/2014/main" id="{96BE2B62-E1DD-49BB-AE57-10D943202E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89285" y="5815330"/>
              <a:ext cx="414655" cy="414655"/>
            </a:xfrm>
            <a:prstGeom prst="rect">
              <a:avLst/>
            </a:prstGeom>
            <a:noFill/>
          </p:spPr>
        </p:pic>
        <p:sp>
          <p:nvSpPr>
            <p:cNvPr id="184" name="텍스트 상자 567">
              <a:extLst>
                <a:ext uri="{FF2B5EF4-FFF2-40B4-BE49-F238E27FC236}">
                  <a16:creationId xmlns:a16="http://schemas.microsoft.com/office/drawing/2014/main" id="{102264A9-BC36-4BD2-BED3-2262228D5107}"/>
                </a:ext>
              </a:extLst>
            </p:cNvPr>
            <p:cNvSpPr txBox="1">
              <a:spLocks/>
            </p:cNvSpPr>
            <p:nvPr/>
          </p:nvSpPr>
          <p:spPr>
            <a:xfrm>
              <a:off x="10408920" y="6208395"/>
              <a:ext cx="1233170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200">
                  <a:solidFill>
                    <a:schemeClr val="tx1"/>
                  </a:solidFill>
                  <a:latin typeface="Arial" charset="0"/>
                  <a:ea typeface="Arial" charset="0"/>
                </a:rPr>
                <a:t>RabbitMQ</a:t>
              </a:r>
              <a:endParaRPr lang="ko-KR" altLang="en-US" sz="1200">
                <a:solidFill>
                  <a:schemeClr val="tx1"/>
                </a:solidFill>
                <a:latin typeface="Arial" charset="0"/>
                <a:ea typeface="Arial" charset="0"/>
              </a:endParaRPr>
            </a:p>
          </p:txBody>
        </p:sp>
      </p:grpSp>
      <p:pic>
        <p:nvPicPr>
          <p:cNvPr id="177" name="그림 572">
            <a:extLst>
              <a:ext uri="{FF2B5EF4-FFF2-40B4-BE49-F238E27FC236}">
                <a16:creationId xmlns:a16="http://schemas.microsoft.com/office/drawing/2014/main" id="{77B4EEBC-F289-42B8-8C41-978363518AB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1330" y="5435522"/>
            <a:ext cx="286385" cy="286385"/>
          </a:xfrm>
          <a:prstGeom prst="rect">
            <a:avLst/>
          </a:prstGeom>
          <a:noFill/>
          <a:ln w="0">
            <a:noFill/>
            <a:prstDash/>
          </a:ln>
        </p:spPr>
      </p:pic>
      <p:cxnSp>
        <p:nvCxnSpPr>
          <p:cNvPr id="178" name="Elbow Arrow Connector 573">
            <a:extLst>
              <a:ext uri="{FF2B5EF4-FFF2-40B4-BE49-F238E27FC236}">
                <a16:creationId xmlns:a16="http://schemas.microsoft.com/office/drawing/2014/main" id="{B9612924-E08B-41D7-96D1-C96EEC76B57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67697" y="4610724"/>
            <a:ext cx="1028488" cy="594838"/>
          </a:xfrm>
          <a:prstGeom prst="bentConnector3">
            <a:avLst>
              <a:gd name="adj1" fmla="val 1101"/>
            </a:avLst>
          </a:prstGeom>
          <a:ln w="19050" cap="flat" cmpd="sng">
            <a:solidFill>
              <a:schemeClr val="accent1"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텍스트 상자 580">
            <a:extLst>
              <a:ext uri="{FF2B5EF4-FFF2-40B4-BE49-F238E27FC236}">
                <a16:creationId xmlns:a16="http://schemas.microsoft.com/office/drawing/2014/main" id="{E697162B-7996-43B9-AAC5-C8112E8EF4F3}"/>
              </a:ext>
            </a:extLst>
          </p:cNvPr>
          <p:cNvSpPr txBox="1">
            <a:spLocks/>
          </p:cNvSpPr>
          <p:nvPr/>
        </p:nvSpPr>
        <p:spPr>
          <a:xfrm>
            <a:off x="10225344" y="5092567"/>
            <a:ext cx="1077595" cy="2616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dirty="0" err="1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이벤트</a:t>
            </a: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 송/</a:t>
            </a:r>
            <a:r>
              <a:rPr sz="1100" dirty="0" err="1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수신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sp>
        <p:nvSpPr>
          <p:cNvPr id="219" name="텍스트 상자 436">
            <a:extLst>
              <a:ext uri="{FF2B5EF4-FFF2-40B4-BE49-F238E27FC236}">
                <a16:creationId xmlns:a16="http://schemas.microsoft.com/office/drawing/2014/main" id="{5FA3DDB6-2282-4A05-B877-FEF561B1BEAE}"/>
              </a:ext>
            </a:extLst>
          </p:cNvPr>
          <p:cNvSpPr txBox="1">
            <a:spLocks/>
          </p:cNvSpPr>
          <p:nvPr/>
        </p:nvSpPr>
        <p:spPr>
          <a:xfrm>
            <a:off x="8416192" y="607251"/>
            <a:ext cx="2347950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</a:t>
            </a:r>
            <a:r>
              <a:rPr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Server</a:t>
            </a:r>
            <a:endParaRPr lang="ko-KR" altLang="en-US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2A87D0F-878A-4403-AD9A-C1E3FDBBEA8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27" y="1439322"/>
            <a:ext cx="1283713" cy="732813"/>
          </a:xfrm>
          <a:prstGeom prst="rect">
            <a:avLst/>
          </a:prstGeom>
          <a:ln w="12700">
            <a:solidFill>
              <a:srgbClr val="403726"/>
            </a:solidFill>
          </a:ln>
        </p:spPr>
      </p:pic>
      <p:pic>
        <p:nvPicPr>
          <p:cNvPr id="30" name="그림 29" descr="테이블이(가) 표시된 사진&#10;&#10;자동 생성된 설명">
            <a:extLst>
              <a:ext uri="{FF2B5EF4-FFF2-40B4-BE49-F238E27FC236}">
                <a16:creationId xmlns:a16="http://schemas.microsoft.com/office/drawing/2014/main" id="{0BC882CA-F1A8-4F04-9C39-C8F169C281F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96" t="2528" r="4913" b="58589"/>
          <a:stretch/>
        </p:blipFill>
        <p:spPr>
          <a:xfrm>
            <a:off x="2641019" y="2886871"/>
            <a:ext cx="1467384" cy="978536"/>
          </a:xfrm>
          <a:prstGeom prst="rect">
            <a:avLst/>
          </a:prstGeom>
          <a:ln w="12700">
            <a:solidFill>
              <a:srgbClr val="403726"/>
            </a:solidFill>
          </a:ln>
        </p:spPr>
      </p:pic>
      <p:sp>
        <p:nvSpPr>
          <p:cNvPr id="248" name="텍스트 상자 551">
            <a:extLst>
              <a:ext uri="{FF2B5EF4-FFF2-40B4-BE49-F238E27FC236}">
                <a16:creationId xmlns:a16="http://schemas.microsoft.com/office/drawing/2014/main" id="{B59AB0F2-7C49-4AB5-BDB0-D9723A462FBB}"/>
              </a:ext>
            </a:extLst>
          </p:cNvPr>
          <p:cNvSpPr txBox="1">
            <a:spLocks/>
          </p:cNvSpPr>
          <p:nvPr/>
        </p:nvSpPr>
        <p:spPr>
          <a:xfrm>
            <a:off x="3244128" y="2182467"/>
            <a:ext cx="760109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SSR </a:t>
            </a:r>
            <a:r>
              <a:rPr lang="ko-KR" altLang="en-US"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조회</a:t>
            </a:r>
          </a:p>
        </p:txBody>
      </p:sp>
      <p:pic>
        <p:nvPicPr>
          <p:cNvPr id="262" name="그림 454">
            <a:extLst>
              <a:ext uri="{FF2B5EF4-FFF2-40B4-BE49-F238E27FC236}">
                <a16:creationId xmlns:a16="http://schemas.microsoft.com/office/drawing/2014/main" id="{D6D1F769-67D2-4EAF-AD5B-8D38240A1414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8453" y="1331240"/>
            <a:ext cx="984250" cy="984250"/>
          </a:xfrm>
          <a:prstGeom prst="rect">
            <a:avLst/>
          </a:prstGeom>
          <a:noFill/>
        </p:spPr>
      </p:pic>
      <p:sp>
        <p:nvSpPr>
          <p:cNvPr id="263" name="텍스트 상자 455">
            <a:extLst>
              <a:ext uri="{FF2B5EF4-FFF2-40B4-BE49-F238E27FC236}">
                <a16:creationId xmlns:a16="http://schemas.microsoft.com/office/drawing/2014/main" id="{4B073321-56C0-4D11-897C-DF033131D307}"/>
              </a:ext>
            </a:extLst>
          </p:cNvPr>
          <p:cNvSpPr txBox="1">
            <a:spLocks/>
          </p:cNvSpPr>
          <p:nvPr/>
        </p:nvSpPr>
        <p:spPr>
          <a:xfrm>
            <a:off x="5024864" y="2156389"/>
            <a:ext cx="952505" cy="261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dirty="0" err="1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Axios</a:t>
            </a: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/ </a:t>
            </a: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AJAX 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sp>
        <p:nvSpPr>
          <p:cNvPr id="264" name="텍스트 상자 486">
            <a:extLst>
              <a:ext uri="{FF2B5EF4-FFF2-40B4-BE49-F238E27FC236}">
                <a16:creationId xmlns:a16="http://schemas.microsoft.com/office/drawing/2014/main" id="{0284ECEA-631B-4E4C-888B-2126485AFF5E}"/>
              </a:ext>
            </a:extLst>
          </p:cNvPr>
          <p:cNvSpPr txBox="1">
            <a:spLocks/>
          </p:cNvSpPr>
          <p:nvPr/>
        </p:nvSpPr>
        <p:spPr>
          <a:xfrm>
            <a:off x="4531676" y="1440518"/>
            <a:ext cx="468630" cy="43053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100" dirty="0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API 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1100" dirty="0" err="1">
                <a:solidFill>
                  <a:srgbClr val="000000"/>
                </a:solidFill>
                <a:latin typeface="Infinity Sans WM Regular" charset="0"/>
                <a:ea typeface="Infinity Sans WM Regular" charset="0"/>
              </a:rPr>
              <a:t>호출</a:t>
            </a:r>
            <a:endParaRPr lang="ko-KR" altLang="en-US" sz="1100" dirty="0">
              <a:solidFill>
                <a:srgbClr val="000000"/>
              </a:solidFill>
              <a:latin typeface="Infinity Sans WM Regular" charset="0"/>
              <a:ea typeface="Infinity Sans WM Regular" charset="0"/>
            </a:endParaRPr>
          </a:p>
        </p:txBody>
      </p:sp>
      <p:cxnSp>
        <p:nvCxnSpPr>
          <p:cNvPr id="266" name="Double Arrow 557">
            <a:extLst>
              <a:ext uri="{FF2B5EF4-FFF2-40B4-BE49-F238E27FC236}">
                <a16:creationId xmlns:a16="http://schemas.microsoft.com/office/drawing/2014/main" id="{8714D15E-3C22-4032-9773-36D0EF9F833D}"/>
              </a:ext>
            </a:extLst>
          </p:cNvPr>
          <p:cNvCxnSpPr>
            <a:cxnSpLocks/>
          </p:cNvCxnSpPr>
          <p:nvPr/>
        </p:nvCxnSpPr>
        <p:spPr>
          <a:xfrm flipV="1">
            <a:off x="4365576" y="1936288"/>
            <a:ext cx="804733" cy="1"/>
          </a:xfrm>
          <a:prstGeom prst="straightConnector1">
            <a:avLst/>
          </a:prstGeom>
          <a:ln w="19050" cap="flat" cmpd="sng">
            <a:prstDash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8" name="Double Arrow 532">
            <a:extLst>
              <a:ext uri="{FF2B5EF4-FFF2-40B4-BE49-F238E27FC236}">
                <a16:creationId xmlns:a16="http://schemas.microsoft.com/office/drawing/2014/main" id="{FC468D9E-8697-4B65-B662-0A798EE65D5A}"/>
              </a:ext>
            </a:extLst>
          </p:cNvPr>
          <p:cNvCxnSpPr>
            <a:cxnSpLocks/>
          </p:cNvCxnSpPr>
          <p:nvPr/>
        </p:nvCxnSpPr>
        <p:spPr>
          <a:xfrm flipV="1">
            <a:off x="5482908" y="2471911"/>
            <a:ext cx="0" cy="1965293"/>
          </a:xfrm>
          <a:prstGeom prst="straightConnector1">
            <a:avLst/>
          </a:prstGeom>
          <a:ln w="19050" cap="flat" cmpd="sng">
            <a:prstDash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048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332EA16-FB34-4765-B1AA-D6214633C2FD}"/>
              </a:ext>
            </a:extLst>
          </p:cNvPr>
          <p:cNvSpPr/>
          <p:nvPr/>
        </p:nvSpPr>
        <p:spPr>
          <a:xfrm>
            <a:off x="1935130" y="135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93" name="텍스트 상자 436">
            <a:extLst>
              <a:ext uri="{FF2B5EF4-FFF2-40B4-BE49-F238E27FC236}">
                <a16:creationId xmlns:a16="http://schemas.microsoft.com/office/drawing/2014/main" id="{98ECA79E-3A11-46D9-9BA5-A52A3CCC9435}"/>
              </a:ext>
            </a:extLst>
          </p:cNvPr>
          <p:cNvSpPr txBox="1">
            <a:spLocks/>
          </p:cNvSpPr>
          <p:nvPr/>
        </p:nvSpPr>
        <p:spPr>
          <a:xfrm>
            <a:off x="121126" y="652250"/>
            <a:ext cx="1743939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</a:t>
            </a:r>
            <a:r>
              <a:rPr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Client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4D7301-EFCD-4A3C-B045-08C671850095}"/>
              </a:ext>
            </a:extLst>
          </p:cNvPr>
          <p:cNvSpPr txBox="1"/>
          <p:nvPr/>
        </p:nvSpPr>
        <p:spPr>
          <a:xfrm>
            <a:off x="2271465" y="157462"/>
            <a:ext cx="66058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UI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구현</a:t>
            </a:r>
            <a:endParaRPr lang="en-US" altLang="ko-KR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96" name="텍스트 상자 436">
            <a:extLst>
              <a:ext uri="{FF2B5EF4-FFF2-40B4-BE49-F238E27FC236}">
                <a16:creationId xmlns:a16="http://schemas.microsoft.com/office/drawing/2014/main" id="{5CA300B8-506A-4F88-9026-8D78BCFDF2C1}"/>
              </a:ext>
            </a:extLst>
          </p:cNvPr>
          <p:cNvSpPr txBox="1">
            <a:spLocks/>
          </p:cNvSpPr>
          <p:nvPr/>
        </p:nvSpPr>
        <p:spPr>
          <a:xfrm>
            <a:off x="70064" y="3028890"/>
            <a:ext cx="1865065" cy="43088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UI style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348AEFE-A0CA-423C-B692-0D19273DF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115" y="196393"/>
            <a:ext cx="523326" cy="470695"/>
          </a:xfrm>
          <a:prstGeom prst="rect">
            <a:avLst/>
          </a:prstGeom>
        </p:spPr>
      </p:pic>
      <p:pic>
        <p:nvPicPr>
          <p:cNvPr id="135" name="그림 37" descr="/Users/myeongjaeyun/Library/Group Containers/L48J367XN4.com.infraware.PolarisOffice/EngineTemp/16944/fImage55982133037.png">
            <a:extLst>
              <a:ext uri="{FF2B5EF4-FFF2-40B4-BE49-F238E27FC236}">
                <a16:creationId xmlns:a16="http://schemas.microsoft.com/office/drawing/2014/main" id="{6A2A7FA2-4CD6-4449-9592-770FFC5CCA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31" t="23414" r="34362" b="8646"/>
          <a:stretch/>
        </p:blipFill>
        <p:spPr>
          <a:xfrm>
            <a:off x="10243963" y="221149"/>
            <a:ext cx="404813" cy="441296"/>
          </a:xfrm>
          <a:prstGeom prst="rect">
            <a:avLst/>
          </a:prstGeom>
          <a:noFill/>
        </p:spPr>
      </p:pic>
      <p:pic>
        <p:nvPicPr>
          <p:cNvPr id="157" name="그림 36" descr="/Users/myeongjaeyun/Library/Group Containers/L48J367XN4.com.infraware.PolarisOffice/EngineTemp/16944/fImage43702128447.png">
            <a:extLst>
              <a:ext uri="{FF2B5EF4-FFF2-40B4-BE49-F238E27FC236}">
                <a16:creationId xmlns:a16="http://schemas.microsoft.com/office/drawing/2014/main" id="{7D9BE712-EDA7-4CA6-A530-FE6BB9DF822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5" r="19781"/>
          <a:stretch/>
        </p:blipFill>
        <p:spPr>
          <a:xfrm>
            <a:off x="9530951" y="196393"/>
            <a:ext cx="555245" cy="515353"/>
          </a:xfrm>
          <a:prstGeom prst="rect">
            <a:avLst/>
          </a:prstGeom>
          <a:noFill/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C622FB64-AEFF-43CF-829B-336C54EAE52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0" t="7527" r="34522" b="35017"/>
          <a:stretch/>
        </p:blipFill>
        <p:spPr>
          <a:xfrm>
            <a:off x="10910243" y="226404"/>
            <a:ext cx="388620" cy="41067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20D16E6-0C42-40B0-9782-9374E1942A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65" y="806138"/>
            <a:ext cx="4431835" cy="2870217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5B06A98-12E4-4476-8B1F-6F64704636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65" y="3992691"/>
            <a:ext cx="4465192" cy="2548972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21FDA98C-75BF-4213-9B97-DD2734E1DBC5}"/>
              </a:ext>
            </a:extLst>
          </p:cNvPr>
          <p:cNvGrpSpPr/>
          <p:nvPr/>
        </p:nvGrpSpPr>
        <p:grpSpPr>
          <a:xfrm>
            <a:off x="7072992" y="1104432"/>
            <a:ext cx="4764990" cy="5425593"/>
            <a:chOff x="7115394" y="906789"/>
            <a:chExt cx="4672759" cy="53205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AE46EAF2-DEF8-4A05-B6EF-581C65703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394" y="906789"/>
              <a:ext cx="4672759" cy="306376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그림 44" descr="텍스트이(가) 표시된 사진&#10;&#10;자동 생성된 설명">
              <a:extLst>
                <a:ext uri="{FF2B5EF4-FFF2-40B4-BE49-F238E27FC236}">
                  <a16:creationId xmlns:a16="http://schemas.microsoft.com/office/drawing/2014/main" id="{C0F888CC-1D69-4C45-A9EE-EF711C082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599" y="3971843"/>
              <a:ext cx="4671554" cy="2255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E767237-01CD-476C-9CEA-E320F8E3654E}"/>
              </a:ext>
            </a:extLst>
          </p:cNvPr>
          <p:cNvSpPr/>
          <p:nvPr/>
        </p:nvSpPr>
        <p:spPr>
          <a:xfrm>
            <a:off x="7071360" y="1076960"/>
            <a:ext cx="4768215" cy="5464703"/>
          </a:xfrm>
          <a:prstGeom prst="rect">
            <a:avLst/>
          </a:prstGeom>
          <a:noFill/>
          <a:ln w="12700">
            <a:solidFill>
              <a:srgbClr val="403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BE6F9CF4-DB21-4A28-8660-EF3F11B1EB15}"/>
              </a:ext>
            </a:extLst>
          </p:cNvPr>
          <p:cNvSpPr txBox="1"/>
          <p:nvPr/>
        </p:nvSpPr>
        <p:spPr>
          <a:xfrm>
            <a:off x="3617088" y="297649"/>
            <a:ext cx="5372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UI </a:t>
            </a:r>
            <a: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라이브러리를 사용하여 화면을 구현하였습니다</a:t>
            </a: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D0433508-2296-49B7-BB66-3359C0C37BE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693" y="4318702"/>
            <a:ext cx="1914211" cy="531725"/>
          </a:xfrm>
          <a:prstGeom prst="rect">
            <a:avLst/>
          </a:prstGeom>
          <a:effectLst/>
        </p:spPr>
      </p:pic>
      <p:sp>
        <p:nvSpPr>
          <p:cNvPr id="220" name="TextBox 219">
            <a:extLst>
              <a:ext uri="{FF2B5EF4-FFF2-40B4-BE49-F238E27FC236}">
                <a16:creationId xmlns:a16="http://schemas.microsoft.com/office/drawing/2014/main" id="{F49E9ACE-2175-46A5-8D8A-6B53BFC3C79A}"/>
              </a:ext>
            </a:extLst>
          </p:cNvPr>
          <p:cNvSpPr txBox="1"/>
          <p:nvPr/>
        </p:nvSpPr>
        <p:spPr>
          <a:xfrm>
            <a:off x="9878100" y="4318702"/>
            <a:ext cx="1909285" cy="830997"/>
          </a:xfrm>
          <a:prstGeom prst="rect">
            <a:avLst/>
          </a:prstGeom>
          <a:solidFill>
            <a:srgbClr val="C9C9C9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r"/>
            <a:endParaRPr lang="en-US" altLang="ko-KR" sz="8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r"/>
            <a:endParaRPr lang="en-US" altLang="ko-KR" sz="8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r"/>
            <a:endParaRPr lang="en-US" altLang="ko-KR" sz="8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r"/>
            <a:endParaRPr lang="en-US" altLang="ko-KR" sz="8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r"/>
            <a:endParaRPr lang="en-US" altLang="ko-KR" sz="8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r"/>
            <a:r>
              <a:rPr lang="ko-KR" altLang="en-US" sz="8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옵션을 선택하지 않았을 때 </a:t>
            </a:r>
            <a:r>
              <a:rPr lang="ko-KR" altLang="en-US" sz="8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경고창</a:t>
            </a:r>
            <a:endParaRPr lang="en-US" altLang="ko-KR" sz="8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764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332EA16-FB34-4765-B1AA-D6214633C2FD}"/>
              </a:ext>
            </a:extLst>
          </p:cNvPr>
          <p:cNvSpPr/>
          <p:nvPr/>
        </p:nvSpPr>
        <p:spPr>
          <a:xfrm>
            <a:off x="1935130" y="135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93" name="텍스트 상자 436">
            <a:extLst>
              <a:ext uri="{FF2B5EF4-FFF2-40B4-BE49-F238E27FC236}">
                <a16:creationId xmlns:a16="http://schemas.microsoft.com/office/drawing/2014/main" id="{98ECA79E-3A11-46D9-9BA5-A52A3CCC9435}"/>
              </a:ext>
            </a:extLst>
          </p:cNvPr>
          <p:cNvSpPr txBox="1">
            <a:spLocks/>
          </p:cNvSpPr>
          <p:nvPr/>
        </p:nvSpPr>
        <p:spPr>
          <a:xfrm>
            <a:off x="121126" y="652250"/>
            <a:ext cx="1743939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</a:t>
            </a:r>
            <a:r>
              <a:rPr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Client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4D7301-EFCD-4A3C-B045-08C671850095}"/>
              </a:ext>
            </a:extLst>
          </p:cNvPr>
          <p:cNvSpPr txBox="1"/>
          <p:nvPr/>
        </p:nvSpPr>
        <p:spPr>
          <a:xfrm>
            <a:off x="2271465" y="157462"/>
            <a:ext cx="66058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UI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구현</a:t>
            </a:r>
            <a:endParaRPr lang="en-US" altLang="ko-KR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96" name="텍스트 상자 436">
            <a:extLst>
              <a:ext uri="{FF2B5EF4-FFF2-40B4-BE49-F238E27FC236}">
                <a16:creationId xmlns:a16="http://schemas.microsoft.com/office/drawing/2014/main" id="{5CA300B8-506A-4F88-9026-8D78BCFDF2C1}"/>
              </a:ext>
            </a:extLst>
          </p:cNvPr>
          <p:cNvSpPr txBox="1">
            <a:spLocks/>
          </p:cNvSpPr>
          <p:nvPr/>
        </p:nvSpPr>
        <p:spPr>
          <a:xfrm>
            <a:off x="70064" y="3028890"/>
            <a:ext cx="1865065" cy="43088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UI style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348AEFE-A0CA-423C-B692-0D19273DF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115" y="196393"/>
            <a:ext cx="523326" cy="470695"/>
          </a:xfrm>
          <a:prstGeom prst="rect">
            <a:avLst/>
          </a:prstGeom>
        </p:spPr>
      </p:pic>
      <p:pic>
        <p:nvPicPr>
          <p:cNvPr id="135" name="그림 37" descr="/Users/myeongjaeyun/Library/Group Containers/L48J367XN4.com.infraware.PolarisOffice/EngineTemp/16944/fImage55982133037.png">
            <a:extLst>
              <a:ext uri="{FF2B5EF4-FFF2-40B4-BE49-F238E27FC236}">
                <a16:creationId xmlns:a16="http://schemas.microsoft.com/office/drawing/2014/main" id="{6A2A7FA2-4CD6-4449-9592-770FFC5CCA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31" t="23414" r="34362" b="8646"/>
          <a:stretch/>
        </p:blipFill>
        <p:spPr>
          <a:xfrm>
            <a:off x="10243963" y="221149"/>
            <a:ext cx="404813" cy="441296"/>
          </a:xfrm>
          <a:prstGeom prst="rect">
            <a:avLst/>
          </a:prstGeom>
          <a:noFill/>
        </p:spPr>
      </p:pic>
      <p:pic>
        <p:nvPicPr>
          <p:cNvPr id="157" name="그림 36" descr="/Users/myeongjaeyun/Library/Group Containers/L48J367XN4.com.infraware.PolarisOffice/EngineTemp/16944/fImage43702128447.png">
            <a:extLst>
              <a:ext uri="{FF2B5EF4-FFF2-40B4-BE49-F238E27FC236}">
                <a16:creationId xmlns:a16="http://schemas.microsoft.com/office/drawing/2014/main" id="{7D9BE712-EDA7-4CA6-A530-FE6BB9DF822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5" r="19781"/>
          <a:stretch/>
        </p:blipFill>
        <p:spPr>
          <a:xfrm>
            <a:off x="9530951" y="196393"/>
            <a:ext cx="555245" cy="515353"/>
          </a:xfrm>
          <a:prstGeom prst="rect">
            <a:avLst/>
          </a:prstGeom>
          <a:noFill/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C622FB64-AEFF-43CF-829B-336C54EAE52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0" t="7527" r="34522" b="35017"/>
          <a:stretch/>
        </p:blipFill>
        <p:spPr>
          <a:xfrm>
            <a:off x="10910243" y="226404"/>
            <a:ext cx="388620" cy="410672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BE6F9CF4-DB21-4A28-8660-EF3F11B1EB15}"/>
              </a:ext>
            </a:extLst>
          </p:cNvPr>
          <p:cNvSpPr txBox="1"/>
          <p:nvPr/>
        </p:nvSpPr>
        <p:spPr>
          <a:xfrm>
            <a:off x="3617088" y="297649"/>
            <a:ext cx="5372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UI </a:t>
            </a:r>
            <a: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라이브러리를 사용하여 화면을 구현하였습니다</a:t>
            </a: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1C2743B-F718-4C5C-A496-306A1DCF44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441" y="881500"/>
            <a:ext cx="6474319" cy="3634836"/>
          </a:xfrm>
          <a:prstGeom prst="rect">
            <a:avLst/>
          </a:prstGeom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E52451B5-E449-43BC-9776-18C609371C9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"/>
          <a:stretch/>
        </p:blipFill>
        <p:spPr>
          <a:xfrm>
            <a:off x="5310233" y="3983167"/>
            <a:ext cx="6614160" cy="2572706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9101950-8785-40F1-93E3-352809ABC664}"/>
              </a:ext>
            </a:extLst>
          </p:cNvPr>
          <p:cNvSpPr txBox="1"/>
          <p:nvPr/>
        </p:nvSpPr>
        <p:spPr>
          <a:xfrm>
            <a:off x="9606023" y="5416094"/>
            <a:ext cx="1054880" cy="246221"/>
          </a:xfrm>
          <a:prstGeom prst="rect">
            <a:avLst/>
          </a:prstGeom>
          <a:solidFill>
            <a:srgbClr val="FFFF00">
              <a:alpha val="14118"/>
            </a:srgbClr>
          </a:solidFill>
        </p:spPr>
        <p:txBody>
          <a:bodyPr wrap="square" rtlCol="0">
            <a:spAutoFit/>
          </a:bodyPr>
          <a:lstStyle/>
          <a:p>
            <a:pPr algn="r"/>
            <a:endParaRPr lang="en-US" altLang="ko-KR" sz="5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r"/>
            <a:endParaRPr lang="en-US" altLang="ko-KR" sz="5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B4FD64A3-4E4D-4E4B-BC5D-C83822B6508B}"/>
              </a:ext>
            </a:extLst>
          </p:cNvPr>
          <p:cNvCxnSpPr>
            <a:cxnSpLocks/>
            <a:endCxn id="15" idx="3"/>
          </p:cNvCxnSpPr>
          <p:nvPr/>
        </p:nvCxnSpPr>
        <p:spPr>
          <a:xfrm rot="16200000" flipV="1">
            <a:off x="8284162" y="3168516"/>
            <a:ext cx="2727224" cy="1788028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262751A-3928-498A-AF27-63889F0D4BB4}"/>
              </a:ext>
            </a:extLst>
          </p:cNvPr>
          <p:cNvSpPr txBox="1"/>
          <p:nvPr/>
        </p:nvSpPr>
        <p:spPr>
          <a:xfrm>
            <a:off x="8877300" y="1992368"/>
            <a:ext cx="2852360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클릭하면 주문 화면으로 이동하고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장바구니에 담긴 옵션을 우측에 보여줍니다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35" name="Rectangle 141">
            <a:extLst>
              <a:ext uri="{FF2B5EF4-FFF2-40B4-BE49-F238E27FC236}">
                <a16:creationId xmlns:a16="http://schemas.microsoft.com/office/drawing/2014/main" id="{A31C3B79-BDC6-44D0-974E-3AA6BAE68D43}"/>
              </a:ext>
            </a:extLst>
          </p:cNvPr>
          <p:cNvSpPr>
            <a:spLocks/>
          </p:cNvSpPr>
          <p:nvPr/>
        </p:nvSpPr>
        <p:spPr>
          <a:xfrm>
            <a:off x="10490147" y="5231622"/>
            <a:ext cx="614406" cy="283210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200" i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click!</a:t>
            </a:r>
            <a:endParaRPr lang="ko-KR" altLang="en-US" sz="1200" i="1" dirty="0">
              <a:solidFill>
                <a:schemeClr val="tx2">
                  <a:lumMod val="7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6453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FA24295-CA57-442F-93C3-AB8BC4A52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8" y="438238"/>
            <a:ext cx="2908570" cy="95331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주제 및 동기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6A23297-27A1-4140-B01D-6409DDC9F49C}"/>
              </a:ext>
            </a:extLst>
          </p:cNvPr>
          <p:cNvSpPr/>
          <p:nvPr/>
        </p:nvSpPr>
        <p:spPr>
          <a:xfrm>
            <a:off x="3044756" y="0"/>
            <a:ext cx="91472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453193-2DA4-47AF-86DB-E4F3175EECE2}"/>
              </a:ext>
            </a:extLst>
          </p:cNvPr>
          <p:cNvSpPr txBox="1"/>
          <p:nvPr/>
        </p:nvSpPr>
        <p:spPr>
          <a:xfrm>
            <a:off x="5737623" y="1741972"/>
            <a:ext cx="531299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리액트</a:t>
            </a:r>
            <a:r>
              <a:rPr lang="ko-KR" altLang="en-US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altLang="ko-KR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&amp; </a:t>
            </a:r>
            <a:r>
              <a:rPr lang="ko-KR" altLang="en-US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스프링 부트 기반</a:t>
            </a:r>
            <a:endParaRPr lang="en-US" altLang="ko-KR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커피 원두 구독 서비스 </a:t>
            </a:r>
            <a:r>
              <a:rPr lang="en-US" altLang="ko-KR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&amp;</a:t>
            </a:r>
            <a:r>
              <a:rPr lang="ko-KR" altLang="en-US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클라이언트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4AE1E-3734-4AF9-B4F1-A9284F27A8B0}"/>
              </a:ext>
            </a:extLst>
          </p:cNvPr>
          <p:cNvSpPr txBox="1"/>
          <p:nvPr/>
        </p:nvSpPr>
        <p:spPr>
          <a:xfrm>
            <a:off x="4878347" y="1062947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주제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9A39F9-E0B5-4E46-B40C-8B9FBF980A97}"/>
              </a:ext>
            </a:extLst>
          </p:cNvPr>
          <p:cNvSpPr txBox="1"/>
          <p:nvPr/>
        </p:nvSpPr>
        <p:spPr>
          <a:xfrm>
            <a:off x="5737623" y="4140060"/>
            <a:ext cx="5186539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코로나 이후 홈카페의 수요 증가</a:t>
            </a:r>
            <a:endParaRPr lang="en-US" altLang="ko-KR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온라인 판매에 의한 소상공인 상생 가능 방안</a:t>
            </a:r>
            <a:endParaRPr lang="en-US" altLang="ko-KR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온라인 구독 경제 활성화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1B200-D87F-4A5F-B9DE-FD62708D3039}"/>
              </a:ext>
            </a:extLst>
          </p:cNvPr>
          <p:cNvSpPr txBox="1"/>
          <p:nvPr/>
        </p:nvSpPr>
        <p:spPr>
          <a:xfrm>
            <a:off x="4878347" y="3512794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동기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81447DB-D854-4E7C-B9F6-0E5004E1BF2C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4123082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332EA16-FB34-4765-B1AA-D6214633C2FD}"/>
              </a:ext>
            </a:extLst>
          </p:cNvPr>
          <p:cNvSpPr/>
          <p:nvPr/>
        </p:nvSpPr>
        <p:spPr>
          <a:xfrm>
            <a:off x="1935130" y="135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93" name="텍스트 상자 436">
            <a:extLst>
              <a:ext uri="{FF2B5EF4-FFF2-40B4-BE49-F238E27FC236}">
                <a16:creationId xmlns:a16="http://schemas.microsoft.com/office/drawing/2014/main" id="{98ECA79E-3A11-46D9-9BA5-A52A3CCC9435}"/>
              </a:ext>
            </a:extLst>
          </p:cNvPr>
          <p:cNvSpPr txBox="1">
            <a:spLocks/>
          </p:cNvSpPr>
          <p:nvPr/>
        </p:nvSpPr>
        <p:spPr>
          <a:xfrm>
            <a:off x="121126" y="652250"/>
            <a:ext cx="1743939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</a:t>
            </a:r>
            <a:r>
              <a:rPr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Client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4D7301-EFCD-4A3C-B045-08C671850095}"/>
              </a:ext>
            </a:extLst>
          </p:cNvPr>
          <p:cNvSpPr txBox="1"/>
          <p:nvPr/>
        </p:nvSpPr>
        <p:spPr>
          <a:xfrm>
            <a:off x="2271465" y="157462"/>
            <a:ext cx="66058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UI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구현</a:t>
            </a:r>
            <a:endParaRPr lang="en-US" altLang="ko-KR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96" name="텍스트 상자 436">
            <a:extLst>
              <a:ext uri="{FF2B5EF4-FFF2-40B4-BE49-F238E27FC236}">
                <a16:creationId xmlns:a16="http://schemas.microsoft.com/office/drawing/2014/main" id="{5CA300B8-506A-4F88-9026-8D78BCFDF2C1}"/>
              </a:ext>
            </a:extLst>
          </p:cNvPr>
          <p:cNvSpPr txBox="1">
            <a:spLocks/>
          </p:cNvSpPr>
          <p:nvPr/>
        </p:nvSpPr>
        <p:spPr>
          <a:xfrm>
            <a:off x="70064" y="3028890"/>
            <a:ext cx="1865065" cy="43088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UI style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348AEFE-A0CA-423C-B692-0D19273DF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115" y="196393"/>
            <a:ext cx="523326" cy="470695"/>
          </a:xfrm>
          <a:prstGeom prst="rect">
            <a:avLst/>
          </a:prstGeom>
        </p:spPr>
      </p:pic>
      <p:pic>
        <p:nvPicPr>
          <p:cNvPr id="135" name="그림 37" descr="/Users/myeongjaeyun/Library/Group Containers/L48J367XN4.com.infraware.PolarisOffice/EngineTemp/16944/fImage55982133037.png">
            <a:extLst>
              <a:ext uri="{FF2B5EF4-FFF2-40B4-BE49-F238E27FC236}">
                <a16:creationId xmlns:a16="http://schemas.microsoft.com/office/drawing/2014/main" id="{6A2A7FA2-4CD6-4449-9592-770FFC5CCA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31" t="23414" r="34362" b="8646"/>
          <a:stretch/>
        </p:blipFill>
        <p:spPr>
          <a:xfrm>
            <a:off x="10243963" y="221149"/>
            <a:ext cx="404813" cy="441296"/>
          </a:xfrm>
          <a:prstGeom prst="rect">
            <a:avLst/>
          </a:prstGeom>
          <a:noFill/>
        </p:spPr>
      </p:pic>
      <p:pic>
        <p:nvPicPr>
          <p:cNvPr id="157" name="그림 36" descr="/Users/myeongjaeyun/Library/Group Containers/L48J367XN4.com.infraware.PolarisOffice/EngineTemp/16944/fImage43702128447.png">
            <a:extLst>
              <a:ext uri="{FF2B5EF4-FFF2-40B4-BE49-F238E27FC236}">
                <a16:creationId xmlns:a16="http://schemas.microsoft.com/office/drawing/2014/main" id="{7D9BE712-EDA7-4CA6-A530-FE6BB9DF822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5" r="19781"/>
          <a:stretch/>
        </p:blipFill>
        <p:spPr>
          <a:xfrm>
            <a:off x="9530951" y="196393"/>
            <a:ext cx="555245" cy="515353"/>
          </a:xfrm>
          <a:prstGeom prst="rect">
            <a:avLst/>
          </a:prstGeom>
          <a:noFill/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C622FB64-AEFF-43CF-829B-336C54EAE52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0" t="7527" r="34522" b="35017"/>
          <a:stretch/>
        </p:blipFill>
        <p:spPr>
          <a:xfrm>
            <a:off x="10910243" y="226404"/>
            <a:ext cx="388620" cy="410672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BE6F9CF4-DB21-4A28-8660-EF3F11B1EB15}"/>
              </a:ext>
            </a:extLst>
          </p:cNvPr>
          <p:cNvSpPr txBox="1"/>
          <p:nvPr/>
        </p:nvSpPr>
        <p:spPr>
          <a:xfrm>
            <a:off x="3617088" y="297649"/>
            <a:ext cx="5372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UI </a:t>
            </a:r>
            <a: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라이브러리를 사용하여 화면을 구현하였습니다</a:t>
            </a: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3" name="그림 2" descr="텍스트, 스크린샷, 노트북이(가) 표시된 사진&#10;&#10;자동 생성된 설명">
            <a:extLst>
              <a:ext uri="{FF2B5EF4-FFF2-40B4-BE49-F238E27FC236}">
                <a16:creationId xmlns:a16="http://schemas.microsoft.com/office/drawing/2014/main" id="{157B0857-330B-4BB2-8E1E-7C329263586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5" t="6474" r="761" b="8398"/>
          <a:stretch/>
        </p:blipFill>
        <p:spPr>
          <a:xfrm>
            <a:off x="6461188" y="3428999"/>
            <a:ext cx="5473253" cy="3131351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FB649D0-8642-4542-9510-5B48922367C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0" r="75"/>
          <a:stretch/>
        </p:blipFill>
        <p:spPr>
          <a:xfrm>
            <a:off x="2092554" y="776390"/>
            <a:ext cx="5773138" cy="3047008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FFBB63-C3A5-4F2B-A304-6E2578D08B96}"/>
              </a:ext>
            </a:extLst>
          </p:cNvPr>
          <p:cNvSpPr txBox="1"/>
          <p:nvPr/>
        </p:nvSpPr>
        <p:spPr>
          <a:xfrm>
            <a:off x="2271465" y="2247247"/>
            <a:ext cx="4364278" cy="415498"/>
          </a:xfrm>
          <a:prstGeom prst="rect">
            <a:avLst/>
          </a:prstGeom>
          <a:solidFill>
            <a:srgbClr val="FFFF00">
              <a:alpha val="14118"/>
            </a:srgbClr>
          </a:solidFill>
        </p:spPr>
        <p:txBody>
          <a:bodyPr wrap="square" rtlCol="0">
            <a:spAutoFit/>
          </a:bodyPr>
          <a:lstStyle/>
          <a:p>
            <a:pPr algn="r"/>
            <a:endParaRPr lang="en-US" altLang="ko-KR" sz="105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r"/>
            <a:endParaRPr lang="en-US" altLang="ko-KR" sz="105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3CD76EF7-7155-4FC1-BD9B-F274250DF1E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8" t="52881" r="52815" b="42997"/>
          <a:stretch/>
        </p:blipFill>
        <p:spPr>
          <a:xfrm>
            <a:off x="3657600" y="2305049"/>
            <a:ext cx="860425" cy="260351"/>
          </a:xfrm>
          <a:prstGeom prst="rect">
            <a:avLst/>
          </a:prstGeom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9AEA77A-FD14-4A6C-9BED-0B1B99556CB5}"/>
              </a:ext>
            </a:extLst>
          </p:cNvPr>
          <p:cNvCxnSpPr>
            <a:cxnSpLocks/>
          </p:cNvCxnSpPr>
          <p:nvPr/>
        </p:nvCxnSpPr>
        <p:spPr>
          <a:xfrm>
            <a:off x="6630239" y="2454996"/>
            <a:ext cx="3347774" cy="973130"/>
          </a:xfrm>
          <a:prstGeom prst="bentConnector3">
            <a:avLst>
              <a:gd name="adj1" fmla="val 99975"/>
            </a:avLst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EDA229D-3502-4CCC-9074-1D2AA23C4520}"/>
              </a:ext>
            </a:extLst>
          </p:cNvPr>
          <p:cNvSpPr txBox="1"/>
          <p:nvPr/>
        </p:nvSpPr>
        <p:spPr>
          <a:xfrm>
            <a:off x="8021878" y="1797996"/>
            <a:ext cx="2254553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주문 한 건을 클릭하면</a:t>
            </a:r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주문 상세 내역으로 이동합니다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58CB35-3272-4CE7-B5D0-85E05AA745FD}"/>
              </a:ext>
            </a:extLst>
          </p:cNvPr>
          <p:cNvSpPr txBox="1"/>
          <p:nvPr/>
        </p:nvSpPr>
        <p:spPr>
          <a:xfrm>
            <a:off x="2733565" y="3972692"/>
            <a:ext cx="3205010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한 주문에 제품이 </a:t>
            </a:r>
            <a:r>
              <a:rPr lang="ko-KR" altLang="en-US" sz="11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여렷이면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100" b="1" dirty="0">
                <a:solidFill>
                  <a:schemeClr val="accent2">
                    <a:lumMod val="50000"/>
                  </a:schemeClr>
                </a:solidFill>
                <a:highlight>
                  <a:srgbClr val="EFEEEB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외 </a:t>
            </a:r>
            <a:r>
              <a:rPr lang="en-US" altLang="ko-KR" sz="1100" b="1" dirty="0">
                <a:solidFill>
                  <a:schemeClr val="accent2">
                    <a:lumMod val="50000"/>
                  </a:schemeClr>
                </a:solidFill>
                <a:highlight>
                  <a:srgbClr val="EFEEEB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0</a:t>
            </a:r>
            <a:r>
              <a:rPr lang="ko-KR" altLang="en-US" sz="1100" b="1" dirty="0">
                <a:solidFill>
                  <a:schemeClr val="accent2">
                    <a:lumMod val="50000"/>
                  </a:schemeClr>
                </a:solidFill>
                <a:highlight>
                  <a:srgbClr val="EFEEEB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건 </a:t>
            </a:r>
            <a:r>
              <a:rPr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으로 표시됩니다</a:t>
            </a: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23" name="Rectangle 141">
            <a:extLst>
              <a:ext uri="{FF2B5EF4-FFF2-40B4-BE49-F238E27FC236}">
                <a16:creationId xmlns:a16="http://schemas.microsoft.com/office/drawing/2014/main" id="{6D1E4820-94FD-45C9-BFF7-ADE363F7B285}"/>
              </a:ext>
            </a:extLst>
          </p:cNvPr>
          <p:cNvSpPr>
            <a:spLocks/>
          </p:cNvSpPr>
          <p:nvPr/>
        </p:nvSpPr>
        <p:spPr>
          <a:xfrm>
            <a:off x="6179588" y="2168560"/>
            <a:ext cx="614406" cy="283210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200" i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click!</a:t>
            </a:r>
            <a:endParaRPr lang="ko-KR" altLang="en-US" sz="1200" i="1" dirty="0">
              <a:solidFill>
                <a:schemeClr val="tx2">
                  <a:lumMod val="7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9430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332EA16-FB34-4765-B1AA-D6214633C2FD}"/>
              </a:ext>
            </a:extLst>
          </p:cNvPr>
          <p:cNvSpPr/>
          <p:nvPr/>
        </p:nvSpPr>
        <p:spPr>
          <a:xfrm>
            <a:off x="1935130" y="135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93" name="텍스트 상자 436">
            <a:extLst>
              <a:ext uri="{FF2B5EF4-FFF2-40B4-BE49-F238E27FC236}">
                <a16:creationId xmlns:a16="http://schemas.microsoft.com/office/drawing/2014/main" id="{98ECA79E-3A11-46D9-9BA5-A52A3CCC9435}"/>
              </a:ext>
            </a:extLst>
          </p:cNvPr>
          <p:cNvSpPr txBox="1">
            <a:spLocks/>
          </p:cNvSpPr>
          <p:nvPr/>
        </p:nvSpPr>
        <p:spPr>
          <a:xfrm>
            <a:off x="121126" y="652250"/>
            <a:ext cx="1743939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</a:t>
            </a:r>
            <a:r>
              <a:rPr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Client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4D7301-EFCD-4A3C-B045-08C671850095}"/>
              </a:ext>
            </a:extLst>
          </p:cNvPr>
          <p:cNvSpPr txBox="1"/>
          <p:nvPr/>
        </p:nvSpPr>
        <p:spPr>
          <a:xfrm>
            <a:off x="2271465" y="157462"/>
            <a:ext cx="66058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Next.js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공통 컴포넌트 사용</a:t>
            </a:r>
            <a:endParaRPr lang="en-US" altLang="ko-KR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96" name="텍스트 상자 436">
            <a:extLst>
              <a:ext uri="{FF2B5EF4-FFF2-40B4-BE49-F238E27FC236}">
                <a16:creationId xmlns:a16="http://schemas.microsoft.com/office/drawing/2014/main" id="{5CA300B8-506A-4F88-9026-8D78BCFDF2C1}"/>
              </a:ext>
            </a:extLst>
          </p:cNvPr>
          <p:cNvSpPr txBox="1">
            <a:spLocks/>
          </p:cNvSpPr>
          <p:nvPr/>
        </p:nvSpPr>
        <p:spPr>
          <a:xfrm>
            <a:off x="70064" y="3028890"/>
            <a:ext cx="1865065" cy="80021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Next.js</a:t>
            </a:r>
          </a:p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Layout</a:t>
            </a:r>
            <a:endParaRPr lang="ko-KR" altLang="en-US" sz="16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E4718B-ED29-42C9-BD64-CD5D6DEEC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878" y="1087778"/>
            <a:ext cx="6486805" cy="3703017"/>
          </a:xfrm>
          <a:prstGeom prst="rect">
            <a:avLst/>
          </a:prstGeom>
          <a:ln w="19050">
            <a:noFill/>
          </a:ln>
        </p:spPr>
      </p:pic>
      <p:sp>
        <p:nvSpPr>
          <p:cNvPr id="13" name="L 도형 12">
            <a:extLst>
              <a:ext uri="{FF2B5EF4-FFF2-40B4-BE49-F238E27FC236}">
                <a16:creationId xmlns:a16="http://schemas.microsoft.com/office/drawing/2014/main" id="{2B4F3853-19D3-48B1-96FD-F8497B247545}"/>
              </a:ext>
            </a:extLst>
          </p:cNvPr>
          <p:cNvSpPr/>
          <p:nvPr/>
        </p:nvSpPr>
        <p:spPr>
          <a:xfrm rot="5400000">
            <a:off x="5251772" y="-304117"/>
            <a:ext cx="3703016" cy="6486807"/>
          </a:xfrm>
          <a:prstGeom prst="corner">
            <a:avLst>
              <a:gd name="adj1" fmla="val 19653"/>
              <a:gd name="adj2" fmla="val 14408"/>
            </a:avLst>
          </a:prstGeom>
          <a:solidFill>
            <a:schemeClr val="accent1">
              <a:lumMod val="20000"/>
              <a:lumOff val="80000"/>
              <a:alpha val="49020"/>
            </a:schemeClr>
          </a:solidFill>
          <a:ln w="19050">
            <a:solidFill>
              <a:schemeClr val="accent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07FDA38-A7C3-442F-B98F-D6BFD2CB2411}"/>
              </a:ext>
            </a:extLst>
          </p:cNvPr>
          <p:cNvSpPr txBox="1"/>
          <p:nvPr/>
        </p:nvSpPr>
        <p:spPr>
          <a:xfrm>
            <a:off x="8393458" y="993184"/>
            <a:ext cx="990814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Layout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994B28-1401-4851-8C8E-C606D4FD1E51}"/>
              </a:ext>
            </a:extLst>
          </p:cNvPr>
          <p:cNvSpPr/>
          <p:nvPr/>
        </p:nvSpPr>
        <p:spPr>
          <a:xfrm>
            <a:off x="4600996" y="1640016"/>
            <a:ext cx="5745687" cy="3166544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9959D36-3CAA-44F2-8E0E-5E52292F1615}"/>
              </a:ext>
            </a:extLst>
          </p:cNvPr>
          <p:cNvSpPr txBox="1"/>
          <p:nvPr/>
        </p:nvSpPr>
        <p:spPr>
          <a:xfrm>
            <a:off x="9065595" y="1680734"/>
            <a:ext cx="119127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accent2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PageProps</a:t>
            </a:r>
            <a:endParaRPr lang="en-US" altLang="ko-KR" sz="1600" b="1" dirty="0">
              <a:solidFill>
                <a:schemeClr val="accent2">
                  <a:lumMod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474D0D6-EC03-4E51-B71E-1CACD863C517}"/>
              </a:ext>
            </a:extLst>
          </p:cNvPr>
          <p:cNvSpPr txBox="1"/>
          <p:nvPr/>
        </p:nvSpPr>
        <p:spPr>
          <a:xfrm>
            <a:off x="10768757" y="1001737"/>
            <a:ext cx="1396963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Top component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B0D720B-A546-4D2A-A85E-085AAC9C6F7C}"/>
              </a:ext>
            </a:extLst>
          </p:cNvPr>
          <p:cNvSpPr txBox="1"/>
          <p:nvPr/>
        </p:nvSpPr>
        <p:spPr>
          <a:xfrm>
            <a:off x="1999639" y="1315859"/>
            <a:ext cx="1718348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Navbar component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20C4F8A-F41C-4DC4-B60A-C2DB7F34B311}"/>
              </a:ext>
            </a:extLst>
          </p:cNvPr>
          <p:cNvSpPr txBox="1"/>
          <p:nvPr/>
        </p:nvSpPr>
        <p:spPr>
          <a:xfrm>
            <a:off x="1999639" y="2980166"/>
            <a:ext cx="1718348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Sidebar component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A098907-5AEB-4DD0-B531-8C779C0FD120}"/>
              </a:ext>
            </a:extLst>
          </p:cNvPr>
          <p:cNvCxnSpPr>
            <a:cxnSpLocks/>
          </p:cNvCxnSpPr>
          <p:nvPr/>
        </p:nvCxnSpPr>
        <p:spPr>
          <a:xfrm>
            <a:off x="3400097" y="1506716"/>
            <a:ext cx="438759" cy="0"/>
          </a:xfrm>
          <a:prstGeom prst="straightConnector1">
            <a:avLst/>
          </a:prstGeom>
          <a:ln w="28575">
            <a:solidFill>
              <a:srgbClr val="4037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27ACE3D-BF04-4569-AC63-8547FD77ADBA}"/>
              </a:ext>
            </a:extLst>
          </p:cNvPr>
          <p:cNvCxnSpPr>
            <a:cxnSpLocks/>
          </p:cNvCxnSpPr>
          <p:nvPr/>
        </p:nvCxnSpPr>
        <p:spPr>
          <a:xfrm>
            <a:off x="3394841" y="3181597"/>
            <a:ext cx="438759" cy="0"/>
          </a:xfrm>
          <a:prstGeom prst="straightConnector1">
            <a:avLst/>
          </a:prstGeom>
          <a:ln w="28575">
            <a:solidFill>
              <a:srgbClr val="4037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8CCA9080-10C4-4CBF-A634-87412EC52CC7}"/>
              </a:ext>
            </a:extLst>
          </p:cNvPr>
          <p:cNvCxnSpPr>
            <a:cxnSpLocks/>
          </p:cNvCxnSpPr>
          <p:nvPr/>
        </p:nvCxnSpPr>
        <p:spPr>
          <a:xfrm flipH="1">
            <a:off x="10383516" y="1224130"/>
            <a:ext cx="438759" cy="0"/>
          </a:xfrm>
          <a:prstGeom prst="straightConnector1">
            <a:avLst/>
          </a:prstGeom>
          <a:ln w="28575">
            <a:solidFill>
              <a:srgbClr val="4037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81414FFC-AE11-4AAA-981D-7479581AFF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16"/>
          <a:stretch/>
        </p:blipFill>
        <p:spPr>
          <a:xfrm>
            <a:off x="2135026" y="5136650"/>
            <a:ext cx="3869739" cy="1447918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5F9F3F89-7EA6-4E4F-ACCE-39BEB7C26A53}"/>
              </a:ext>
            </a:extLst>
          </p:cNvPr>
          <p:cNvSpPr txBox="1"/>
          <p:nvPr/>
        </p:nvSpPr>
        <p:spPr>
          <a:xfrm>
            <a:off x="6053281" y="5207228"/>
            <a:ext cx="5883430" cy="117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최상위 컴포넌트인 </a:t>
            </a:r>
            <a:r>
              <a:rPr lang="en-US" altLang="ko-KR" sz="12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app.tsx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Layout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컴포넌트를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import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해서 공통 컴포넌트로 사용하였습니다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Layout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의 각 부분을 컴포넌트로 만들고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import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해서 레이아웃의 틀을 구현하였습니다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pageProps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 따라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application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페이지가 교체 됩니다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 (Single-Page-Application)</a:t>
            </a:r>
          </a:p>
        </p:txBody>
      </p:sp>
    </p:spTree>
    <p:extLst>
      <p:ext uri="{BB962C8B-B14F-4D97-AF65-F5344CB8AC3E}">
        <p14:creationId xmlns:p14="http://schemas.microsoft.com/office/powerpoint/2010/main" val="1300726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FD854BB-7F46-464E-BBB8-596E58411179}"/>
              </a:ext>
            </a:extLst>
          </p:cNvPr>
          <p:cNvSpPr/>
          <p:nvPr/>
        </p:nvSpPr>
        <p:spPr>
          <a:xfrm>
            <a:off x="1945640" y="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93" name="텍스트 상자 436">
            <a:extLst>
              <a:ext uri="{FF2B5EF4-FFF2-40B4-BE49-F238E27FC236}">
                <a16:creationId xmlns:a16="http://schemas.microsoft.com/office/drawing/2014/main" id="{98ECA79E-3A11-46D9-9BA5-A52A3CCC9435}"/>
              </a:ext>
            </a:extLst>
          </p:cNvPr>
          <p:cNvSpPr txBox="1">
            <a:spLocks/>
          </p:cNvSpPr>
          <p:nvPr/>
        </p:nvSpPr>
        <p:spPr>
          <a:xfrm>
            <a:off x="121126" y="652250"/>
            <a:ext cx="1743939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</a:t>
            </a:r>
            <a:r>
              <a:rPr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Client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4D7301-EFCD-4A3C-B045-08C671850095}"/>
              </a:ext>
            </a:extLst>
          </p:cNvPr>
          <p:cNvSpPr txBox="1"/>
          <p:nvPr/>
        </p:nvSpPr>
        <p:spPr>
          <a:xfrm>
            <a:off x="2219887" y="195836"/>
            <a:ext cx="9691935" cy="503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0" dirty="0">
                <a:solidFill>
                  <a:srgbClr val="222426"/>
                </a:solidFill>
                <a:effectLst/>
                <a:latin typeface="-apple-system"/>
              </a:rPr>
              <a:t>Next.js </a:t>
            </a:r>
            <a:r>
              <a:rPr lang="ko-KR" altLang="en-US" sz="2000" b="1" i="0" dirty="0">
                <a:solidFill>
                  <a:srgbClr val="222426"/>
                </a:solidFill>
                <a:effectLst/>
                <a:latin typeface="-apple-system"/>
              </a:rPr>
              <a:t> 프레임워크의 파일 기반 </a:t>
            </a:r>
            <a:r>
              <a:rPr lang="en-US" altLang="ko-KR" sz="2000" b="1" i="0" dirty="0">
                <a:solidFill>
                  <a:srgbClr val="222426"/>
                </a:solidFill>
                <a:effectLst/>
                <a:latin typeface="-apple-system"/>
              </a:rPr>
              <a:t>Routing</a:t>
            </a:r>
            <a:r>
              <a:rPr lang="ko-KR" altLang="en-US" sz="2000" b="1" i="0" dirty="0">
                <a:solidFill>
                  <a:srgbClr val="222426"/>
                </a:solidFill>
                <a:effectLst/>
                <a:latin typeface="-apple-system"/>
              </a:rPr>
              <a:t> 사용</a:t>
            </a:r>
            <a:r>
              <a:rPr lang="en-US" altLang="ko-KR" sz="2000" b="1" i="0" dirty="0">
                <a:solidFill>
                  <a:srgbClr val="222426"/>
                </a:solidFill>
                <a:effectLst/>
                <a:latin typeface="-apple-system"/>
              </a:rPr>
              <a:t> (</a:t>
            </a:r>
            <a:r>
              <a:rPr lang="ko-KR" altLang="en-US" sz="2000" b="1" dirty="0">
                <a:solidFill>
                  <a:srgbClr val="222426"/>
                </a:solidFill>
                <a:latin typeface="-apple-system"/>
              </a:rPr>
              <a:t>컴포넌트</a:t>
            </a:r>
            <a:r>
              <a:rPr lang="ko-KR" altLang="en-US" sz="2000" b="1" i="0" dirty="0">
                <a:solidFill>
                  <a:srgbClr val="222426"/>
                </a:solidFill>
                <a:effectLst/>
                <a:latin typeface="-apple-system"/>
              </a:rPr>
              <a:t> 이동</a:t>
            </a:r>
            <a:r>
              <a:rPr lang="en-US" altLang="ko-KR" sz="2000" b="1" i="0" dirty="0">
                <a:solidFill>
                  <a:srgbClr val="222426"/>
                </a:solidFill>
                <a:effectLst/>
                <a:latin typeface="-apple-system"/>
              </a:rPr>
              <a:t>)</a:t>
            </a:r>
          </a:p>
        </p:txBody>
      </p:sp>
      <p:sp>
        <p:nvSpPr>
          <p:cNvPr id="96" name="텍스트 상자 436">
            <a:extLst>
              <a:ext uri="{FF2B5EF4-FFF2-40B4-BE49-F238E27FC236}">
                <a16:creationId xmlns:a16="http://schemas.microsoft.com/office/drawing/2014/main" id="{5CA300B8-506A-4F88-9026-8D78BCFDF2C1}"/>
              </a:ext>
            </a:extLst>
          </p:cNvPr>
          <p:cNvSpPr txBox="1">
            <a:spLocks/>
          </p:cNvSpPr>
          <p:nvPr/>
        </p:nvSpPr>
        <p:spPr>
          <a:xfrm>
            <a:off x="477217" y="3028215"/>
            <a:ext cx="1031756" cy="80021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60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Next.js</a:t>
            </a:r>
          </a:p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Routing</a:t>
            </a:r>
            <a:endParaRPr lang="ko-KR" altLang="en-US" sz="16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39BBD25-FB43-4B4B-8E95-3F607F706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00" y="1767063"/>
            <a:ext cx="1882303" cy="2324301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0161FAF-FF79-4D18-91FB-3746E2BD4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00" y="5465213"/>
            <a:ext cx="4740051" cy="922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22D632-FE17-46EE-AF65-805FC804AF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6" t="19457" r="7385" b="6199"/>
          <a:stretch/>
        </p:blipFill>
        <p:spPr>
          <a:xfrm>
            <a:off x="5452161" y="1227196"/>
            <a:ext cx="1608767" cy="3155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49CBF9B-B0B2-4F35-B797-020D50C665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0" r="3900" b="21930"/>
          <a:stretch/>
        </p:blipFill>
        <p:spPr>
          <a:xfrm>
            <a:off x="8996677" y="1206272"/>
            <a:ext cx="2594532" cy="3364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60218CC-92BF-461A-AA3D-7E272C28C6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70" y="1575281"/>
            <a:ext cx="3120534" cy="1937234"/>
          </a:xfrm>
          <a:prstGeom prst="rect">
            <a:avLst/>
          </a:prstGeom>
          <a:ln w="19050">
            <a:solidFill>
              <a:srgbClr val="403726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BF4E96F-109B-4FE3-8423-37D8D4A635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676" y="1566666"/>
            <a:ext cx="3120534" cy="1937234"/>
          </a:xfrm>
          <a:prstGeom prst="rect">
            <a:avLst/>
          </a:prstGeom>
          <a:ln w="19050">
            <a:solidFill>
              <a:srgbClr val="403726"/>
            </a:solidFill>
          </a:ln>
        </p:spPr>
      </p:pic>
      <p:sp>
        <p:nvSpPr>
          <p:cNvPr id="19" name="화살표: 위로 구부러짐 18">
            <a:extLst>
              <a:ext uri="{FF2B5EF4-FFF2-40B4-BE49-F238E27FC236}">
                <a16:creationId xmlns:a16="http://schemas.microsoft.com/office/drawing/2014/main" id="{A022E90B-64B9-4FC7-AB90-80AC970854CB}"/>
              </a:ext>
            </a:extLst>
          </p:cNvPr>
          <p:cNvSpPr/>
          <p:nvPr/>
        </p:nvSpPr>
        <p:spPr>
          <a:xfrm>
            <a:off x="7469864" y="3536460"/>
            <a:ext cx="1576775" cy="452255"/>
          </a:xfrm>
          <a:prstGeom prst="curvedUpArrow">
            <a:avLst>
              <a:gd name="adj1" fmla="val 0"/>
              <a:gd name="adj2" fmla="val 17845"/>
              <a:gd name="adj3" fmla="val 13671"/>
            </a:avLst>
          </a:prstGeom>
          <a:solidFill>
            <a:srgbClr val="8497B0"/>
          </a:solidFill>
          <a:ln>
            <a:solidFill>
              <a:srgbClr val="403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A4B21F-8833-4556-8BE4-7684A9BC37DF}"/>
              </a:ext>
            </a:extLst>
          </p:cNvPr>
          <p:cNvSpPr txBox="1"/>
          <p:nvPr/>
        </p:nvSpPr>
        <p:spPr>
          <a:xfrm>
            <a:off x="6935997" y="4064556"/>
            <a:ext cx="3023354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각 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product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의 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id 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값을 가지고 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해당 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product detail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로 이동합니다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442165C-9B3B-4FAC-927F-325271C637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81" y="5141656"/>
            <a:ext cx="2522439" cy="30482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9DFB676-1CF6-4879-A8CE-154C51D3F681}"/>
              </a:ext>
            </a:extLst>
          </p:cNvPr>
          <p:cNvSpPr txBox="1"/>
          <p:nvPr/>
        </p:nvSpPr>
        <p:spPr>
          <a:xfrm>
            <a:off x="2355566" y="4205606"/>
            <a:ext cx="2935347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0" dirty="0">
                <a:solidFill>
                  <a:srgbClr val="222426"/>
                </a:solidFill>
                <a:effectLst/>
                <a:latin typeface="-apple-system"/>
              </a:rPr>
              <a:t>Pages </a:t>
            </a:r>
            <a:r>
              <a:rPr lang="ko-KR" altLang="en-US" sz="1400" i="0" dirty="0">
                <a:solidFill>
                  <a:srgbClr val="222426"/>
                </a:solidFill>
                <a:effectLst/>
                <a:latin typeface="-apple-system"/>
              </a:rPr>
              <a:t>폴더의 </a:t>
            </a:r>
            <a:r>
              <a:rPr lang="en-US" altLang="ko-KR" sz="1400" i="0" dirty="0">
                <a:solidFill>
                  <a:srgbClr val="222426"/>
                </a:solidFill>
                <a:effectLst/>
                <a:latin typeface="-apple-system"/>
              </a:rPr>
              <a:t>path </a:t>
            </a:r>
            <a:r>
              <a:rPr lang="ko-KR" altLang="en-US" sz="1400" i="0" dirty="0">
                <a:solidFill>
                  <a:srgbClr val="222426"/>
                </a:solidFill>
                <a:effectLst/>
                <a:latin typeface="-apple-system"/>
              </a:rPr>
              <a:t>와 </a:t>
            </a:r>
            <a:r>
              <a:rPr lang="en-US" altLang="ko-KR" sz="1400" i="0" dirty="0" err="1">
                <a:solidFill>
                  <a:srgbClr val="222426"/>
                </a:solidFill>
                <a:effectLst/>
                <a:latin typeface="-apple-system"/>
              </a:rPr>
              <a:t>useRouter</a:t>
            </a:r>
            <a:r>
              <a:rPr lang="en-US" altLang="ko-KR" sz="1400" i="0" dirty="0">
                <a:solidFill>
                  <a:srgbClr val="222426"/>
                </a:solidFill>
                <a:effectLst/>
                <a:latin typeface="-apple-system"/>
              </a:rPr>
              <a:t> </a:t>
            </a:r>
            <a:r>
              <a:rPr lang="ko-KR" altLang="en-US" sz="1400" i="0" dirty="0">
                <a:solidFill>
                  <a:srgbClr val="222426"/>
                </a:solidFill>
                <a:effectLst/>
                <a:latin typeface="-apple-system"/>
              </a:rPr>
              <a:t>로 컴포넌트 이동을 했습니다</a:t>
            </a:r>
            <a:r>
              <a:rPr lang="en-US" altLang="ko-KR" sz="1400" i="0" dirty="0">
                <a:solidFill>
                  <a:srgbClr val="222426"/>
                </a:solidFill>
                <a:effectLst/>
                <a:latin typeface="-apple-system"/>
              </a:rPr>
              <a:t>.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9297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FD854BB-7F46-464E-BBB8-596E58411179}"/>
              </a:ext>
            </a:extLst>
          </p:cNvPr>
          <p:cNvSpPr/>
          <p:nvPr/>
        </p:nvSpPr>
        <p:spPr>
          <a:xfrm>
            <a:off x="1945640" y="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93" name="텍스트 상자 436">
            <a:extLst>
              <a:ext uri="{FF2B5EF4-FFF2-40B4-BE49-F238E27FC236}">
                <a16:creationId xmlns:a16="http://schemas.microsoft.com/office/drawing/2014/main" id="{98ECA79E-3A11-46D9-9BA5-A52A3CCC9435}"/>
              </a:ext>
            </a:extLst>
          </p:cNvPr>
          <p:cNvSpPr txBox="1">
            <a:spLocks/>
          </p:cNvSpPr>
          <p:nvPr/>
        </p:nvSpPr>
        <p:spPr>
          <a:xfrm>
            <a:off x="121126" y="652250"/>
            <a:ext cx="1743939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</a:t>
            </a:r>
            <a:r>
              <a:rPr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Client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4D7301-EFCD-4A3C-B045-08C671850095}"/>
              </a:ext>
            </a:extLst>
          </p:cNvPr>
          <p:cNvSpPr txBox="1"/>
          <p:nvPr/>
        </p:nvSpPr>
        <p:spPr>
          <a:xfrm>
            <a:off x="2271465" y="157462"/>
            <a:ext cx="66058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React hooks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사용하여 함수형 컴포넌트를 구현했습니다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96" name="텍스트 상자 436">
            <a:extLst>
              <a:ext uri="{FF2B5EF4-FFF2-40B4-BE49-F238E27FC236}">
                <a16:creationId xmlns:a16="http://schemas.microsoft.com/office/drawing/2014/main" id="{5CA300B8-506A-4F88-9026-8D78BCFDF2C1}"/>
              </a:ext>
            </a:extLst>
          </p:cNvPr>
          <p:cNvSpPr txBox="1">
            <a:spLocks/>
          </p:cNvSpPr>
          <p:nvPr/>
        </p:nvSpPr>
        <p:spPr>
          <a:xfrm>
            <a:off x="167278" y="3296236"/>
            <a:ext cx="1600951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React</a:t>
            </a:r>
            <a:r>
              <a:rPr lang="ko-KR" altLang="en-US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Hooks</a:t>
            </a:r>
            <a:endParaRPr lang="ko-KR" altLang="en-US" sz="16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4ADCC73-00EA-48BB-9688-0D43BA56B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097" y="5487335"/>
            <a:ext cx="4158078" cy="74531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44D1FD9-1038-4F86-958D-01EB47620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097" y="3600389"/>
            <a:ext cx="4079624" cy="91007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B4E658F-E706-4A4E-9918-2C2C41FE2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078" y="1321519"/>
            <a:ext cx="5311358" cy="105913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B305300-7AE0-4EBE-B688-E608E5B0C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87" y="1321519"/>
            <a:ext cx="2415039" cy="4626542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44EAD740-E0EA-4C88-95AD-F037B3EC9532}"/>
              </a:ext>
            </a:extLst>
          </p:cNvPr>
          <p:cNvSpPr txBox="1"/>
          <p:nvPr/>
        </p:nvSpPr>
        <p:spPr>
          <a:xfrm>
            <a:off x="6759516" y="875348"/>
            <a:ext cx="5311358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useRef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코드와 화면에서 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Ref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input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값을 받아오는 부분입니다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03589B5-0406-40B3-8545-C4ADA78345BE}"/>
              </a:ext>
            </a:extLst>
          </p:cNvPr>
          <p:cNvSpPr txBox="1"/>
          <p:nvPr/>
        </p:nvSpPr>
        <p:spPr>
          <a:xfrm>
            <a:off x="2570612" y="2858696"/>
            <a:ext cx="5028186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useEffect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 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dependency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설정하여 데이터가 추가되어야 화면이 전환되도록 했습니다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F1B38B1-CCFE-4D11-8320-1EF8DB7FACAB}"/>
              </a:ext>
            </a:extLst>
          </p:cNvPr>
          <p:cNvSpPr txBox="1"/>
          <p:nvPr/>
        </p:nvSpPr>
        <p:spPr>
          <a:xfrm>
            <a:off x="2632118" y="5076108"/>
            <a:ext cx="502818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useState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 초기값을 설정해준 코드입니다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6517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918E61E5-10DB-4EF5-8AEB-44B0B43BB82F}"/>
              </a:ext>
            </a:extLst>
          </p:cNvPr>
          <p:cNvSpPr/>
          <p:nvPr/>
        </p:nvSpPr>
        <p:spPr>
          <a:xfrm>
            <a:off x="1945640" y="135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Rectangle 105">
            <a:extLst>
              <a:ext uri="{FF2B5EF4-FFF2-40B4-BE49-F238E27FC236}">
                <a16:creationId xmlns:a16="http://schemas.microsoft.com/office/drawing/2014/main" id="{A77584E4-2E5B-427C-919A-9A01AB1ACA6B}"/>
              </a:ext>
            </a:extLst>
          </p:cNvPr>
          <p:cNvSpPr>
            <a:spLocks/>
          </p:cNvSpPr>
          <p:nvPr/>
        </p:nvSpPr>
        <p:spPr>
          <a:xfrm>
            <a:off x="6235309" y="3864553"/>
            <a:ext cx="2743835" cy="140398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?? ??" charset="0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93" name="텍스트 상자 436">
            <a:extLst>
              <a:ext uri="{FF2B5EF4-FFF2-40B4-BE49-F238E27FC236}">
                <a16:creationId xmlns:a16="http://schemas.microsoft.com/office/drawing/2014/main" id="{98ECA79E-3A11-46D9-9BA5-A52A3CCC9435}"/>
              </a:ext>
            </a:extLst>
          </p:cNvPr>
          <p:cNvSpPr txBox="1">
            <a:spLocks/>
          </p:cNvSpPr>
          <p:nvPr/>
        </p:nvSpPr>
        <p:spPr>
          <a:xfrm>
            <a:off x="121126" y="652250"/>
            <a:ext cx="1743939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</a:t>
            </a:r>
            <a:r>
              <a:rPr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Client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96" name="텍스트 상자 436">
            <a:extLst>
              <a:ext uri="{FF2B5EF4-FFF2-40B4-BE49-F238E27FC236}">
                <a16:creationId xmlns:a16="http://schemas.microsoft.com/office/drawing/2014/main" id="{5CA300B8-506A-4F88-9026-8D78BCFDF2C1}"/>
              </a:ext>
            </a:extLst>
          </p:cNvPr>
          <p:cNvSpPr txBox="1">
            <a:spLocks/>
          </p:cNvSpPr>
          <p:nvPr/>
        </p:nvSpPr>
        <p:spPr>
          <a:xfrm>
            <a:off x="79089" y="3028215"/>
            <a:ext cx="1822101" cy="80021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Redux - toolkit</a:t>
            </a:r>
          </a:p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Redux - Saga</a:t>
            </a:r>
            <a:endParaRPr lang="ko-KR" altLang="en-US" sz="16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5654A0B9-48E9-428A-A1CD-EF517F30A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212" y="1275787"/>
            <a:ext cx="3941588" cy="2207564"/>
          </a:xfrm>
          <a:prstGeom prst="rect">
            <a:avLst/>
          </a:prstGeom>
          <a:ln w="1905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EE84B21B-C7AA-4693-A1CF-47A43C7BC0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4" r="1521"/>
          <a:stretch/>
        </p:blipFill>
        <p:spPr>
          <a:xfrm>
            <a:off x="7749788" y="1275786"/>
            <a:ext cx="4188212" cy="2178613"/>
          </a:xfrm>
          <a:prstGeom prst="rect">
            <a:avLst/>
          </a:prstGeom>
          <a:ln w="1905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Rectangle 106">
            <a:extLst>
              <a:ext uri="{FF2B5EF4-FFF2-40B4-BE49-F238E27FC236}">
                <a16:creationId xmlns:a16="http://schemas.microsoft.com/office/drawing/2014/main" id="{2649F0EA-76C7-4742-879B-E38520FD63F6}"/>
              </a:ext>
            </a:extLst>
          </p:cNvPr>
          <p:cNvSpPr>
            <a:spLocks/>
          </p:cNvSpPr>
          <p:nvPr/>
        </p:nvSpPr>
        <p:spPr>
          <a:xfrm>
            <a:off x="7805785" y="5286029"/>
            <a:ext cx="658495" cy="323215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200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응답</a:t>
            </a:r>
            <a:endParaRPr lang="ko-KR" altLang="en-US" sz="12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5" name="Rectangle 107">
            <a:extLst>
              <a:ext uri="{FF2B5EF4-FFF2-40B4-BE49-F238E27FC236}">
                <a16:creationId xmlns:a16="http://schemas.microsoft.com/office/drawing/2014/main" id="{736A97AB-5200-421C-A6A0-DDD2E18E52D3}"/>
              </a:ext>
            </a:extLst>
          </p:cNvPr>
          <p:cNvSpPr>
            <a:spLocks/>
          </p:cNvSpPr>
          <p:nvPr/>
        </p:nvSpPr>
        <p:spPr>
          <a:xfrm>
            <a:off x="6526261" y="5273964"/>
            <a:ext cx="939800" cy="426720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API </a:t>
            </a:r>
            <a:r>
              <a:rPr sz="1200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호출</a:t>
            </a:r>
            <a:endParaRPr lang="ko-KR" altLang="en-US" sz="12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6" name="Rectangle 108">
            <a:extLst>
              <a:ext uri="{FF2B5EF4-FFF2-40B4-BE49-F238E27FC236}">
                <a16:creationId xmlns:a16="http://schemas.microsoft.com/office/drawing/2014/main" id="{6954132F-C1AE-4FFE-8934-A5D8722C5EC0}"/>
              </a:ext>
            </a:extLst>
          </p:cNvPr>
          <p:cNvSpPr>
            <a:spLocks/>
          </p:cNvSpPr>
          <p:nvPr/>
        </p:nvSpPr>
        <p:spPr>
          <a:xfrm>
            <a:off x="9774676" y="3826675"/>
            <a:ext cx="810895" cy="567690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state</a:t>
            </a:r>
            <a:endParaRPr lang="ko-KR" altLang="en-US" sz="12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change</a:t>
            </a:r>
            <a:endParaRPr lang="ko-KR" altLang="en-US" sz="12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27" name="그림 112">
            <a:extLst>
              <a:ext uri="{FF2B5EF4-FFF2-40B4-BE49-F238E27FC236}">
                <a16:creationId xmlns:a16="http://schemas.microsoft.com/office/drawing/2014/main" id="{E519D515-233C-4EF8-9764-7FC23F48BDD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4" b="17888"/>
          <a:stretch/>
        </p:blipFill>
        <p:spPr>
          <a:xfrm>
            <a:off x="6721985" y="3521867"/>
            <a:ext cx="1690885" cy="588686"/>
          </a:xfrm>
          <a:prstGeom prst="rect">
            <a:avLst/>
          </a:prstGeom>
          <a:noFill/>
        </p:spPr>
      </p:pic>
      <p:pic>
        <p:nvPicPr>
          <p:cNvPr id="28" name="그림 116">
            <a:extLst>
              <a:ext uri="{FF2B5EF4-FFF2-40B4-BE49-F238E27FC236}">
                <a16:creationId xmlns:a16="http://schemas.microsoft.com/office/drawing/2014/main" id="{6E463E88-003D-4B15-8753-9ABCD26F51A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792" y="4645112"/>
            <a:ext cx="2029160" cy="426572"/>
          </a:xfrm>
          <a:prstGeom prst="rect">
            <a:avLst/>
          </a:prstGeom>
          <a:noFill/>
        </p:spPr>
      </p:pic>
      <p:cxnSp>
        <p:nvCxnSpPr>
          <p:cNvPr id="29" name="Elbow Double Arrow Connector 117">
            <a:extLst>
              <a:ext uri="{FF2B5EF4-FFF2-40B4-BE49-F238E27FC236}">
                <a16:creationId xmlns:a16="http://schemas.microsoft.com/office/drawing/2014/main" id="{677762D0-9C55-4281-8838-DD66FF52D2A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908860" y="3535530"/>
            <a:ext cx="933612" cy="784057"/>
          </a:xfrm>
          <a:prstGeom prst="bentConnector3">
            <a:avLst>
              <a:gd name="adj1" fmla="val 1709"/>
            </a:avLst>
          </a:prstGeom>
          <a:ln w="28575" cap="flat" cmpd="sng">
            <a:solidFill>
              <a:srgbClr val="80007F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상자 118">
            <a:extLst>
              <a:ext uri="{FF2B5EF4-FFF2-40B4-BE49-F238E27FC236}">
                <a16:creationId xmlns:a16="http://schemas.microsoft.com/office/drawing/2014/main" id="{57A587AE-DFCF-4AEB-BFE6-CFEC1C5A8D8B}"/>
              </a:ext>
            </a:extLst>
          </p:cNvPr>
          <p:cNvSpPr txBox="1">
            <a:spLocks/>
          </p:cNvSpPr>
          <p:nvPr/>
        </p:nvSpPr>
        <p:spPr>
          <a:xfrm>
            <a:off x="6559332" y="4117900"/>
            <a:ext cx="2220959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200" b="1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useDispatch</a:t>
            </a:r>
            <a:r>
              <a:rPr sz="1200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sz="1200" b="1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사용</a:t>
            </a:r>
            <a:r>
              <a:rPr sz="1200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sz="1200" b="1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액션</a:t>
            </a:r>
            <a:r>
              <a:rPr sz="1200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sz="1200" b="1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생성</a:t>
            </a:r>
            <a:endParaRPr lang="ko-KR" altLang="en-US" sz="1200" b="1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1200" b="1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useSelector</a:t>
            </a:r>
            <a:r>
              <a:rPr sz="1200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sz="1200" b="1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사용</a:t>
            </a:r>
            <a:r>
              <a:rPr sz="1200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sz="1200" b="1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상태</a:t>
            </a:r>
            <a:r>
              <a:rPr sz="1200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sz="1200" b="1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조회</a:t>
            </a:r>
            <a:endParaRPr lang="ko-KR" altLang="en-US" sz="1200" b="1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31" name="Elbow Double Arrow Connector 140">
            <a:extLst>
              <a:ext uri="{FF2B5EF4-FFF2-40B4-BE49-F238E27FC236}">
                <a16:creationId xmlns:a16="http://schemas.microsoft.com/office/drawing/2014/main" id="{071B59D5-3EFD-401F-A329-AE7F07AEBB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03869" y="3035669"/>
            <a:ext cx="2052184" cy="614405"/>
          </a:xfrm>
          <a:prstGeom prst="bentConnector3">
            <a:avLst>
              <a:gd name="adj1" fmla="val 99818"/>
            </a:avLst>
          </a:prstGeom>
          <a:ln w="28575" cap="flat" cmpd="sng">
            <a:solidFill>
              <a:srgbClr val="80007F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141">
            <a:extLst>
              <a:ext uri="{FF2B5EF4-FFF2-40B4-BE49-F238E27FC236}">
                <a16:creationId xmlns:a16="http://schemas.microsoft.com/office/drawing/2014/main" id="{A4974737-AF4D-4854-BCEE-C9246F916121}"/>
              </a:ext>
            </a:extLst>
          </p:cNvPr>
          <p:cNvSpPr>
            <a:spLocks/>
          </p:cNvSpPr>
          <p:nvPr/>
        </p:nvSpPr>
        <p:spPr>
          <a:xfrm>
            <a:off x="5610996" y="2319308"/>
            <a:ext cx="614406" cy="283210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200" i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click!</a:t>
            </a:r>
            <a:endParaRPr lang="ko-KR" altLang="en-US" sz="1200" i="1" dirty="0">
              <a:solidFill>
                <a:schemeClr val="tx2">
                  <a:lumMod val="7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33" name="그림 46">
            <a:extLst>
              <a:ext uri="{FF2B5EF4-FFF2-40B4-BE49-F238E27FC236}">
                <a16:creationId xmlns:a16="http://schemas.microsoft.com/office/drawing/2014/main" id="{C90E7255-58EA-46B1-BD2E-E42AFAE7100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665" y="5721639"/>
            <a:ext cx="615315" cy="563880"/>
          </a:xfrm>
          <a:prstGeom prst="rect">
            <a:avLst/>
          </a:prstGeom>
          <a:noFill/>
        </p:spPr>
      </p:pic>
      <p:sp>
        <p:nvSpPr>
          <p:cNvPr id="34" name="텍스트 상자 45">
            <a:extLst>
              <a:ext uri="{FF2B5EF4-FFF2-40B4-BE49-F238E27FC236}">
                <a16:creationId xmlns:a16="http://schemas.microsoft.com/office/drawing/2014/main" id="{D038B4C6-580C-4673-8FE9-8AA1D9D88415}"/>
              </a:ext>
            </a:extLst>
          </p:cNvPr>
          <p:cNvSpPr txBox="1">
            <a:spLocks/>
          </p:cNvSpPr>
          <p:nvPr/>
        </p:nvSpPr>
        <p:spPr>
          <a:xfrm>
            <a:off x="6996161" y="6214601"/>
            <a:ext cx="1752600" cy="27828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Subscribe</a:t>
            </a:r>
            <a:r>
              <a:rPr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Server</a:t>
            </a:r>
            <a:endParaRPr lang="ko-KR" altLang="en-US" sz="12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35" name="Double Arrow 113">
            <a:extLst>
              <a:ext uri="{FF2B5EF4-FFF2-40B4-BE49-F238E27FC236}">
                <a16:creationId xmlns:a16="http://schemas.microsoft.com/office/drawing/2014/main" id="{C7B872BA-93EF-454E-A51C-4DBF529CEC86}"/>
              </a:ext>
            </a:extLst>
          </p:cNvPr>
          <p:cNvCxnSpPr/>
          <p:nvPr/>
        </p:nvCxnSpPr>
        <p:spPr>
          <a:xfrm>
            <a:off x="7551150" y="5102514"/>
            <a:ext cx="9525" cy="663575"/>
          </a:xfrm>
          <a:prstGeom prst="straightConnector1">
            <a:avLst/>
          </a:prstGeom>
          <a:ln w="50800" cap="flat" cmpd="sng">
            <a:prstDash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Double Arrow 114">
            <a:extLst>
              <a:ext uri="{FF2B5EF4-FFF2-40B4-BE49-F238E27FC236}">
                <a16:creationId xmlns:a16="http://schemas.microsoft.com/office/drawing/2014/main" id="{F6BA79EE-5728-4E00-B3BF-31AB784785C2}"/>
              </a:ext>
            </a:extLst>
          </p:cNvPr>
          <p:cNvCxnSpPr/>
          <p:nvPr/>
        </p:nvCxnSpPr>
        <p:spPr>
          <a:xfrm flipH="1" flipV="1">
            <a:off x="7744825" y="5103784"/>
            <a:ext cx="3175" cy="653415"/>
          </a:xfrm>
          <a:prstGeom prst="straightConnector1">
            <a:avLst/>
          </a:prstGeom>
          <a:ln w="50800" cap="flat" cmpd="sng">
            <a:prstDash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107">
            <a:extLst>
              <a:ext uri="{FF2B5EF4-FFF2-40B4-BE49-F238E27FC236}">
                <a16:creationId xmlns:a16="http://schemas.microsoft.com/office/drawing/2014/main" id="{D16C2155-22E0-4271-A395-ABD3BF64C9BE}"/>
              </a:ext>
            </a:extLst>
          </p:cNvPr>
          <p:cNvSpPr>
            <a:spLocks/>
          </p:cNvSpPr>
          <p:nvPr/>
        </p:nvSpPr>
        <p:spPr>
          <a:xfrm>
            <a:off x="3232150" y="851596"/>
            <a:ext cx="2686049" cy="426720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Subscribe Component (</a:t>
            </a:r>
            <a:r>
              <a:rPr lang="ko-KR" altLang="en-US"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주문 생성</a:t>
            </a:r>
            <a:r>
              <a:rPr lang="en-US" altLang="ko-KR"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2" name="Rectangle 107">
            <a:extLst>
              <a:ext uri="{FF2B5EF4-FFF2-40B4-BE49-F238E27FC236}">
                <a16:creationId xmlns:a16="http://schemas.microsoft.com/office/drawing/2014/main" id="{96B87FFB-1BD1-49DF-B2B8-BB8978319AE3}"/>
              </a:ext>
            </a:extLst>
          </p:cNvPr>
          <p:cNvSpPr>
            <a:spLocks/>
          </p:cNvSpPr>
          <p:nvPr/>
        </p:nvSpPr>
        <p:spPr>
          <a:xfrm>
            <a:off x="8365735" y="840340"/>
            <a:ext cx="3073400" cy="426720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200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Mypage</a:t>
            </a:r>
            <a:r>
              <a:rPr lang="en-US" altLang="ko-KR"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Component (</a:t>
            </a:r>
            <a:r>
              <a:rPr lang="ko-KR" altLang="en-US"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주문</a:t>
            </a:r>
            <a:r>
              <a:rPr lang="en-US" altLang="ko-KR"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조회</a:t>
            </a:r>
            <a:r>
              <a:rPr lang="en-US" altLang="ko-KR"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FC8EAF66-E250-451D-A90C-9FE4A4F01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724" y="4808555"/>
            <a:ext cx="3021943" cy="179508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E30286C-2675-4CC1-8E23-BAC2E436E1ED}"/>
              </a:ext>
            </a:extLst>
          </p:cNvPr>
          <p:cNvSpPr txBox="1"/>
          <p:nvPr/>
        </p:nvSpPr>
        <p:spPr>
          <a:xfrm>
            <a:off x="2228724" y="4367522"/>
            <a:ext cx="2398760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State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 주문이 추가됨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7A844F-AA19-40A7-BB81-6433253CD547}"/>
              </a:ext>
            </a:extLst>
          </p:cNvPr>
          <p:cNvSpPr txBox="1"/>
          <p:nvPr/>
        </p:nvSpPr>
        <p:spPr>
          <a:xfrm>
            <a:off x="2271465" y="157462"/>
            <a:ext cx="66058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Redux-toolkit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을 사용해 글로벌 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state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관리 하였습니다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5671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FD854BB-7F46-464E-BBB8-596E58411179}"/>
              </a:ext>
            </a:extLst>
          </p:cNvPr>
          <p:cNvSpPr/>
          <p:nvPr/>
        </p:nvSpPr>
        <p:spPr>
          <a:xfrm>
            <a:off x="1945640" y="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5802589-73F2-44E0-B45B-B835882FFC9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92" name="텍스트 상자 436">
            <a:extLst>
              <a:ext uri="{FF2B5EF4-FFF2-40B4-BE49-F238E27FC236}">
                <a16:creationId xmlns:a16="http://schemas.microsoft.com/office/drawing/2014/main" id="{F0AA726C-D80B-4162-BC03-5365F9CF5257}"/>
              </a:ext>
            </a:extLst>
          </p:cNvPr>
          <p:cNvSpPr txBox="1">
            <a:spLocks/>
          </p:cNvSpPr>
          <p:nvPr/>
        </p:nvSpPr>
        <p:spPr>
          <a:xfrm>
            <a:off x="65246" y="652250"/>
            <a:ext cx="1859740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Subscribe</a:t>
            </a:r>
            <a:r>
              <a:rPr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Server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2D39851-1120-4414-99CF-CB17493CBD2C}"/>
              </a:ext>
            </a:extLst>
          </p:cNvPr>
          <p:cNvGrpSpPr/>
          <p:nvPr/>
        </p:nvGrpSpPr>
        <p:grpSpPr>
          <a:xfrm>
            <a:off x="222194" y="3275124"/>
            <a:ext cx="1577046" cy="380777"/>
            <a:chOff x="157361" y="2931383"/>
            <a:chExt cx="1577046" cy="38077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34C3136-3CD1-451D-8E2D-7A4A7FE4A0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98" t="13732" r="29155" b="39335"/>
            <a:stretch/>
          </p:blipFill>
          <p:spPr>
            <a:xfrm>
              <a:off x="157361" y="2931383"/>
              <a:ext cx="382508" cy="38077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A7D0E13-C028-4BDF-A25E-54907FC33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99" t="64506" r="11448" b="15013"/>
            <a:stretch/>
          </p:blipFill>
          <p:spPr>
            <a:xfrm>
              <a:off x="565242" y="2975315"/>
              <a:ext cx="1169165" cy="321605"/>
            </a:xfrm>
            <a:prstGeom prst="rect">
              <a:avLst/>
            </a:prstGeom>
          </p:spPr>
        </p:pic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41C531DA-4C50-45C0-AE0F-B5DC77761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535" y="1401648"/>
            <a:ext cx="9400304" cy="4586461"/>
          </a:xfrm>
          <a:prstGeom prst="rect">
            <a:avLst/>
          </a:prstGeom>
          <a:ln w="1905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1B72B4-D067-4A1D-9727-18A84488DE8E}"/>
              </a:ext>
            </a:extLst>
          </p:cNvPr>
          <p:cNvSpPr txBox="1"/>
          <p:nvPr/>
        </p:nvSpPr>
        <p:spPr>
          <a:xfrm>
            <a:off x="2271465" y="157462"/>
            <a:ext cx="66058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Swagger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사용하여 서버의 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API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시각화 했습니다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0110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36496F7F-4601-4B2F-BFFE-70D58A1C4F80}"/>
              </a:ext>
            </a:extLst>
          </p:cNvPr>
          <p:cNvSpPr/>
          <p:nvPr/>
        </p:nvSpPr>
        <p:spPr>
          <a:xfrm>
            <a:off x="1945640" y="135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텍스트 상자 436">
            <a:extLst>
              <a:ext uri="{FF2B5EF4-FFF2-40B4-BE49-F238E27FC236}">
                <a16:creationId xmlns:a16="http://schemas.microsoft.com/office/drawing/2014/main" id="{98ECA79E-3A11-46D9-9BA5-A52A3CCC9435}"/>
              </a:ext>
            </a:extLst>
          </p:cNvPr>
          <p:cNvSpPr txBox="1">
            <a:spLocks/>
          </p:cNvSpPr>
          <p:nvPr/>
        </p:nvSpPr>
        <p:spPr>
          <a:xfrm>
            <a:off x="307650" y="720730"/>
            <a:ext cx="1370888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서비스 통합 구현</a:t>
            </a:r>
          </a:p>
        </p:txBody>
      </p:sp>
      <p:sp>
        <p:nvSpPr>
          <p:cNvPr id="5" name="텍스트 상자 436">
            <a:extLst>
              <a:ext uri="{FF2B5EF4-FFF2-40B4-BE49-F238E27FC236}">
                <a16:creationId xmlns:a16="http://schemas.microsoft.com/office/drawing/2014/main" id="{1C647586-F5DC-4672-A771-88A99A28C1E3}"/>
              </a:ext>
            </a:extLst>
          </p:cNvPr>
          <p:cNvSpPr txBox="1">
            <a:spLocks/>
          </p:cNvSpPr>
          <p:nvPr/>
        </p:nvSpPr>
        <p:spPr>
          <a:xfrm>
            <a:off x="566267" y="3298353"/>
            <a:ext cx="1237839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dist" defTabSz="914400" rtl="0" eaLnBrk="1" latinLnBrk="0" hangingPunct="1">
              <a:buFontTx/>
              <a:buNone/>
            </a:pPr>
            <a:r>
              <a:rPr lang="en-US" altLang="ko-KR" sz="1600" dirty="0">
                <a:solidFill>
                  <a:srgbClr val="D46F2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RabbitMQ</a:t>
            </a:r>
            <a:endParaRPr lang="ko-KR" altLang="en-US" sz="1600" dirty="0">
              <a:solidFill>
                <a:srgbClr val="D46F2B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6" name="그림 222">
            <a:extLst>
              <a:ext uri="{FF2B5EF4-FFF2-40B4-BE49-F238E27FC236}">
                <a16:creationId xmlns:a16="http://schemas.microsoft.com/office/drawing/2014/main" id="{B44E22F9-08EA-4B5A-9AF4-0D2EC7409C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630" y="3250700"/>
            <a:ext cx="309106" cy="308633"/>
          </a:xfrm>
          <a:prstGeom prst="rect">
            <a:avLst/>
          </a:prstGeom>
          <a:noFill/>
        </p:spPr>
      </p:pic>
      <p:cxnSp>
        <p:nvCxnSpPr>
          <p:cNvPr id="11" name="Double Arrow 49">
            <a:extLst>
              <a:ext uri="{FF2B5EF4-FFF2-40B4-BE49-F238E27FC236}">
                <a16:creationId xmlns:a16="http://schemas.microsoft.com/office/drawing/2014/main" id="{5AAA5153-7943-4214-99B6-B29A003881E0}"/>
              </a:ext>
            </a:extLst>
          </p:cNvPr>
          <p:cNvCxnSpPr>
            <a:cxnSpLocks/>
          </p:cNvCxnSpPr>
          <p:nvPr/>
        </p:nvCxnSpPr>
        <p:spPr>
          <a:xfrm>
            <a:off x="5492331" y="3540760"/>
            <a:ext cx="1037590" cy="0"/>
          </a:xfrm>
          <a:prstGeom prst="straightConnector1">
            <a:avLst/>
          </a:prstGeom>
          <a:ln w="19050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56">
            <a:extLst>
              <a:ext uri="{FF2B5EF4-FFF2-40B4-BE49-F238E27FC236}">
                <a16:creationId xmlns:a16="http://schemas.microsoft.com/office/drawing/2014/main" id="{5AFF16DC-A4F2-4981-8994-3B2215D67819}"/>
              </a:ext>
            </a:extLst>
          </p:cNvPr>
          <p:cNvGrpSpPr/>
          <p:nvPr/>
        </p:nvGrpSpPr>
        <p:grpSpPr>
          <a:xfrm>
            <a:off x="8481352" y="5177221"/>
            <a:ext cx="1323975" cy="703580"/>
            <a:chOff x="5758815" y="1075690"/>
            <a:chExt cx="1323975" cy="703580"/>
          </a:xfrm>
        </p:grpSpPr>
        <p:sp>
          <p:nvSpPr>
            <p:cNvPr id="41" name="텍스트 상자 54">
              <a:extLst>
                <a:ext uri="{FF2B5EF4-FFF2-40B4-BE49-F238E27FC236}">
                  <a16:creationId xmlns:a16="http://schemas.microsoft.com/office/drawing/2014/main" id="{F8AB6831-0314-458F-B402-86ABB69FC8DD}"/>
                </a:ext>
              </a:extLst>
            </p:cNvPr>
            <p:cNvSpPr txBox="1">
              <a:spLocks/>
            </p:cNvSpPr>
            <p:nvPr/>
          </p:nvSpPr>
          <p:spPr>
            <a:xfrm>
              <a:off x="5758815" y="1501140"/>
              <a:ext cx="1324610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200" b="1">
                  <a:latin typeface="나눔고딕" charset="0"/>
                  <a:ea typeface="나눔고딕" charset="0"/>
                </a:rPr>
                <a:t>Subscribe Client</a:t>
              </a:r>
              <a:endParaRPr lang="ko-KR" altLang="en-US" sz="1200" b="1">
                <a:latin typeface="나눔고딕" charset="0"/>
                <a:ea typeface="나눔고딕" charset="0"/>
              </a:endParaRPr>
            </a:p>
          </p:txBody>
        </p:sp>
        <p:pic>
          <p:nvPicPr>
            <p:cNvPr id="42" name="그림 55">
              <a:extLst>
                <a:ext uri="{FF2B5EF4-FFF2-40B4-BE49-F238E27FC236}">
                  <a16:creationId xmlns:a16="http://schemas.microsoft.com/office/drawing/2014/main" id="{9813A70E-1A17-4646-B376-A67ABFDD7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55690" y="1075690"/>
              <a:ext cx="518795" cy="478155"/>
            </a:xfrm>
            <a:prstGeom prst="rect">
              <a:avLst/>
            </a:prstGeom>
            <a:noFill/>
          </p:spPr>
        </p:pic>
      </p:grpSp>
      <p:grpSp>
        <p:nvGrpSpPr>
          <p:cNvPr id="14" name="그룹 52">
            <a:extLst>
              <a:ext uri="{FF2B5EF4-FFF2-40B4-BE49-F238E27FC236}">
                <a16:creationId xmlns:a16="http://schemas.microsoft.com/office/drawing/2014/main" id="{95A571F4-137B-4067-846E-612114A09F34}"/>
              </a:ext>
            </a:extLst>
          </p:cNvPr>
          <p:cNvGrpSpPr/>
          <p:nvPr/>
        </p:nvGrpSpPr>
        <p:grpSpPr>
          <a:xfrm>
            <a:off x="6535001" y="3235162"/>
            <a:ext cx="923290" cy="694055"/>
            <a:chOff x="6076950" y="201930"/>
            <a:chExt cx="923290" cy="694055"/>
          </a:xfrm>
        </p:grpSpPr>
        <p:pic>
          <p:nvPicPr>
            <p:cNvPr id="39" name="그림 50">
              <a:extLst>
                <a:ext uri="{FF2B5EF4-FFF2-40B4-BE49-F238E27FC236}">
                  <a16:creationId xmlns:a16="http://schemas.microsoft.com/office/drawing/2014/main" id="{C067BD00-A2C9-4478-BF28-C88116DA1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8410" y="201930"/>
              <a:ext cx="416560" cy="416560"/>
            </a:xfrm>
            <a:prstGeom prst="rect">
              <a:avLst/>
            </a:prstGeom>
            <a:noFill/>
          </p:spPr>
        </p:pic>
        <p:sp>
          <p:nvSpPr>
            <p:cNvPr id="40" name="텍스트 상자 51">
              <a:extLst>
                <a:ext uri="{FF2B5EF4-FFF2-40B4-BE49-F238E27FC236}">
                  <a16:creationId xmlns:a16="http://schemas.microsoft.com/office/drawing/2014/main" id="{EF232BC7-BF29-424D-B7C6-CC1CAE488F19}"/>
                </a:ext>
              </a:extLst>
            </p:cNvPr>
            <p:cNvSpPr txBox="1">
              <a:spLocks/>
            </p:cNvSpPr>
            <p:nvPr/>
          </p:nvSpPr>
          <p:spPr>
            <a:xfrm>
              <a:off x="6076950" y="618490"/>
              <a:ext cx="924560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200">
                  <a:solidFill>
                    <a:schemeClr val="tx1"/>
                  </a:solidFill>
                  <a:latin typeface="Arial" charset="0"/>
                  <a:ea typeface="Arial" charset="0"/>
                </a:rPr>
                <a:t>RabbitMQ</a:t>
              </a:r>
              <a:endParaRPr lang="ko-KR" altLang="en-US" sz="1200">
                <a:solidFill>
                  <a:schemeClr val="tx1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15" name="텍스트 상자 53">
            <a:extLst>
              <a:ext uri="{FF2B5EF4-FFF2-40B4-BE49-F238E27FC236}">
                <a16:creationId xmlns:a16="http://schemas.microsoft.com/office/drawing/2014/main" id="{E565D085-31A2-41CB-AA39-61AEE8700F7D}"/>
              </a:ext>
            </a:extLst>
          </p:cNvPr>
          <p:cNvSpPr txBox="1">
            <a:spLocks/>
          </p:cNvSpPr>
          <p:nvPr/>
        </p:nvSpPr>
        <p:spPr>
          <a:xfrm>
            <a:off x="5387944" y="3255791"/>
            <a:ext cx="1208405" cy="2476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latin typeface="나눔고딕" charset="0"/>
                <a:ea typeface="나눔고딕" charset="0"/>
              </a:rPr>
              <a:t>3</a:t>
            </a:r>
            <a:r>
              <a:rPr sz="1000" dirty="0">
                <a:latin typeface="나눔고딕" charset="0"/>
                <a:ea typeface="나눔고딕" charset="0"/>
              </a:rPr>
              <a:t>.제품 </a:t>
            </a:r>
            <a:r>
              <a:rPr sz="1000" dirty="0" err="1"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latin typeface="나눔고딕" charset="0"/>
                <a:ea typeface="나눔고딕" charset="0"/>
              </a:rPr>
              <a:t> </a:t>
            </a:r>
            <a:r>
              <a:rPr lang="ko-KR" altLang="en-US" sz="1000" dirty="0">
                <a:latin typeface="나눔고딕" charset="0"/>
                <a:ea typeface="나눔고딕" charset="0"/>
              </a:rPr>
              <a:t>송신</a:t>
            </a:r>
          </a:p>
        </p:txBody>
      </p:sp>
      <p:cxnSp>
        <p:nvCxnSpPr>
          <p:cNvPr id="16" name="Double Arrow 57">
            <a:extLst>
              <a:ext uri="{FF2B5EF4-FFF2-40B4-BE49-F238E27FC236}">
                <a16:creationId xmlns:a16="http://schemas.microsoft.com/office/drawing/2014/main" id="{17EE29B1-1544-4312-9A41-E55F57EF0340}"/>
              </a:ext>
            </a:extLst>
          </p:cNvPr>
          <p:cNvCxnSpPr>
            <a:cxnSpLocks/>
          </p:cNvCxnSpPr>
          <p:nvPr/>
        </p:nvCxnSpPr>
        <p:spPr>
          <a:xfrm flipH="1" flipV="1">
            <a:off x="7345680" y="3529167"/>
            <a:ext cx="1181810" cy="1"/>
          </a:xfrm>
          <a:prstGeom prst="straightConnector1">
            <a:avLst/>
          </a:prstGeom>
          <a:ln w="19050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58">
            <a:extLst>
              <a:ext uri="{FF2B5EF4-FFF2-40B4-BE49-F238E27FC236}">
                <a16:creationId xmlns:a16="http://schemas.microsoft.com/office/drawing/2014/main" id="{7572F6BB-4C02-4796-B698-27C821BFD6F2}"/>
              </a:ext>
            </a:extLst>
          </p:cNvPr>
          <p:cNvSpPr txBox="1">
            <a:spLocks/>
          </p:cNvSpPr>
          <p:nvPr/>
        </p:nvSpPr>
        <p:spPr>
          <a:xfrm>
            <a:off x="7233931" y="3259927"/>
            <a:ext cx="1376744" cy="2475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latin typeface="나눔고딕" charset="0"/>
                <a:ea typeface="나눔고딕" charset="0"/>
              </a:rPr>
              <a:t>4</a:t>
            </a:r>
            <a:r>
              <a:rPr sz="1000" dirty="0">
                <a:latin typeface="나눔고딕" charset="0"/>
                <a:ea typeface="나눔고딕" charset="0"/>
              </a:rPr>
              <a:t>. </a:t>
            </a:r>
            <a:r>
              <a:rPr lang="ko-KR" altLang="en-US" sz="1000" dirty="0">
                <a:latin typeface="나눔고딕" charset="0"/>
                <a:ea typeface="나눔고딕" charset="0"/>
              </a:rPr>
              <a:t>제품 </a:t>
            </a:r>
            <a:r>
              <a:rPr sz="1000" dirty="0" err="1">
                <a:latin typeface="나눔고딕" charset="0"/>
                <a:ea typeface="나눔고딕" charset="0"/>
              </a:rPr>
              <a:t>이벤트</a:t>
            </a:r>
            <a:r>
              <a:rPr sz="1000" dirty="0"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latin typeface="나눔고딕" charset="0"/>
                <a:ea typeface="나눔고딕" charset="0"/>
              </a:rPr>
              <a:t>수신</a:t>
            </a:r>
            <a:endParaRPr lang="ko-KR" altLang="en-US" sz="1000" dirty="0">
              <a:latin typeface="나눔고딕" charset="0"/>
              <a:ea typeface="나눔고딕" charset="0"/>
            </a:endParaRPr>
          </a:p>
        </p:txBody>
      </p:sp>
      <p:grpSp>
        <p:nvGrpSpPr>
          <p:cNvPr id="18" name="그룹 68">
            <a:extLst>
              <a:ext uri="{FF2B5EF4-FFF2-40B4-BE49-F238E27FC236}">
                <a16:creationId xmlns:a16="http://schemas.microsoft.com/office/drawing/2014/main" id="{3DCF7F8E-13A7-4C2B-A3A4-E193F9762C60}"/>
              </a:ext>
            </a:extLst>
          </p:cNvPr>
          <p:cNvGrpSpPr/>
          <p:nvPr/>
        </p:nvGrpSpPr>
        <p:grpSpPr>
          <a:xfrm>
            <a:off x="8291513" y="3250402"/>
            <a:ext cx="1338580" cy="827221"/>
            <a:chOff x="7681839" y="217170"/>
            <a:chExt cx="1338580" cy="827221"/>
          </a:xfrm>
        </p:grpSpPr>
        <p:sp>
          <p:nvSpPr>
            <p:cNvPr id="37" name="텍스트 상자 59">
              <a:extLst>
                <a:ext uri="{FF2B5EF4-FFF2-40B4-BE49-F238E27FC236}">
                  <a16:creationId xmlns:a16="http://schemas.microsoft.com/office/drawing/2014/main" id="{7A007B8C-522E-48EC-B31B-7ED73665C271}"/>
                </a:ext>
              </a:extLst>
            </p:cNvPr>
            <p:cNvSpPr txBox="1">
              <a:spLocks/>
            </p:cNvSpPr>
            <p:nvPr/>
          </p:nvSpPr>
          <p:spPr>
            <a:xfrm>
              <a:off x="7681839" y="765626"/>
              <a:ext cx="1338580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200" b="1" dirty="0">
                  <a:latin typeface="나눔고딕" charset="0"/>
                  <a:ea typeface="나눔고딕" charset="0"/>
                </a:rPr>
                <a:t>Subscribe Server</a:t>
              </a:r>
              <a:endParaRPr lang="ko-KR" altLang="en-US" sz="1200" b="1" dirty="0">
                <a:latin typeface="나눔고딕" charset="0"/>
                <a:ea typeface="나눔고딕" charset="0"/>
              </a:endParaRPr>
            </a:p>
          </p:txBody>
        </p:sp>
        <p:pic>
          <p:nvPicPr>
            <p:cNvPr id="38" name="그림 60">
              <a:extLst>
                <a:ext uri="{FF2B5EF4-FFF2-40B4-BE49-F238E27FC236}">
                  <a16:creationId xmlns:a16="http://schemas.microsoft.com/office/drawing/2014/main" id="{7F926D67-D8EB-4E1D-ABDF-539A0A19A5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405" y="217170"/>
              <a:ext cx="615950" cy="564515"/>
            </a:xfrm>
            <a:prstGeom prst="rect">
              <a:avLst/>
            </a:prstGeom>
            <a:noFill/>
          </p:spPr>
        </p:pic>
      </p:grpSp>
      <p:grpSp>
        <p:nvGrpSpPr>
          <p:cNvPr id="19" name="그룹 63">
            <a:extLst>
              <a:ext uri="{FF2B5EF4-FFF2-40B4-BE49-F238E27FC236}">
                <a16:creationId xmlns:a16="http://schemas.microsoft.com/office/drawing/2014/main" id="{F61C66AC-872B-4CFF-9EAC-40A8F02B86BA}"/>
              </a:ext>
            </a:extLst>
          </p:cNvPr>
          <p:cNvGrpSpPr/>
          <p:nvPr/>
        </p:nvGrpSpPr>
        <p:grpSpPr>
          <a:xfrm>
            <a:off x="10765087" y="3216919"/>
            <a:ext cx="1508760" cy="1060945"/>
            <a:chOff x="9995827" y="442939"/>
            <a:chExt cx="1508760" cy="1060945"/>
          </a:xfrm>
        </p:grpSpPr>
        <p:pic>
          <p:nvPicPr>
            <p:cNvPr id="35" name="그림 61">
              <a:extLst>
                <a:ext uri="{FF2B5EF4-FFF2-40B4-BE49-F238E27FC236}">
                  <a16:creationId xmlns:a16="http://schemas.microsoft.com/office/drawing/2014/main" id="{F48AD284-F027-4EE2-81F5-A826A2E75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35034" y="442939"/>
              <a:ext cx="551180" cy="502285"/>
            </a:xfrm>
            <a:prstGeom prst="rect">
              <a:avLst/>
            </a:prstGeom>
            <a:noFill/>
          </p:spPr>
        </p:pic>
        <p:sp>
          <p:nvSpPr>
            <p:cNvPr id="36" name="텍스트 상자 62">
              <a:extLst>
                <a:ext uri="{FF2B5EF4-FFF2-40B4-BE49-F238E27FC236}">
                  <a16:creationId xmlns:a16="http://schemas.microsoft.com/office/drawing/2014/main" id="{D52605A1-C2A4-4498-8F89-CEC3B7486BD4}"/>
                </a:ext>
              </a:extLst>
            </p:cNvPr>
            <p:cNvSpPr txBox="1">
              <a:spLocks/>
            </p:cNvSpPr>
            <p:nvPr/>
          </p:nvSpPr>
          <p:spPr>
            <a:xfrm>
              <a:off x="9995827" y="1040937"/>
              <a:ext cx="1508760" cy="46294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en-US" sz="1200" b="1" dirty="0">
                  <a:latin typeface="나눔고딕" charset="0"/>
                  <a:ea typeface="나눔고딕" charset="0"/>
                </a:rPr>
                <a:t>Subscribe</a:t>
              </a:r>
            </a:p>
            <a:p>
              <a:pPr marL="0" indent="0" algn="l" latinLnBrk="0" hangingPunct="1">
                <a:buFontTx/>
                <a:buNone/>
              </a:pPr>
              <a:r>
                <a:rPr sz="1200" b="1" dirty="0">
                  <a:latin typeface="나눔고딕" charset="0"/>
                  <a:ea typeface="나눔고딕" charset="0"/>
                </a:rPr>
                <a:t>Data Table</a:t>
              </a:r>
              <a:endParaRPr lang="ko-KR" altLang="en-US" sz="1200" b="1" dirty="0">
                <a:latin typeface="나눔고딕" charset="0"/>
                <a:ea typeface="나눔고딕" charset="0"/>
              </a:endParaRPr>
            </a:p>
          </p:txBody>
        </p:sp>
      </p:grpSp>
      <p:cxnSp>
        <p:nvCxnSpPr>
          <p:cNvPr id="20" name="Double Arrow 64">
            <a:extLst>
              <a:ext uri="{FF2B5EF4-FFF2-40B4-BE49-F238E27FC236}">
                <a16:creationId xmlns:a16="http://schemas.microsoft.com/office/drawing/2014/main" id="{ED9F3F01-9418-4185-A167-8449832D185F}"/>
              </a:ext>
            </a:extLst>
          </p:cNvPr>
          <p:cNvCxnSpPr>
            <a:cxnSpLocks/>
          </p:cNvCxnSpPr>
          <p:nvPr/>
        </p:nvCxnSpPr>
        <p:spPr>
          <a:xfrm>
            <a:off x="9455859" y="3453602"/>
            <a:ext cx="1191044" cy="2236"/>
          </a:xfrm>
          <a:prstGeom prst="straightConnector1">
            <a:avLst/>
          </a:prstGeom>
          <a:ln w="19050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65">
            <a:extLst>
              <a:ext uri="{FF2B5EF4-FFF2-40B4-BE49-F238E27FC236}">
                <a16:creationId xmlns:a16="http://schemas.microsoft.com/office/drawing/2014/main" id="{9A3590ED-BC0D-43B0-B542-C88D0B787F7D}"/>
              </a:ext>
            </a:extLst>
          </p:cNvPr>
          <p:cNvSpPr txBox="1">
            <a:spLocks/>
          </p:cNvSpPr>
          <p:nvPr/>
        </p:nvSpPr>
        <p:spPr>
          <a:xfrm>
            <a:off x="9295946" y="3165886"/>
            <a:ext cx="1360805" cy="2475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latin typeface="나눔고딕" charset="0"/>
                <a:ea typeface="나눔고딕" charset="0"/>
              </a:rPr>
              <a:t>5</a:t>
            </a:r>
            <a:r>
              <a:rPr sz="1000" dirty="0">
                <a:latin typeface="나눔고딕" charset="0"/>
                <a:ea typeface="나눔고딕" charset="0"/>
              </a:rPr>
              <a:t>. </a:t>
            </a:r>
            <a:r>
              <a:rPr sz="1000" dirty="0" err="1">
                <a:latin typeface="나눔고딕" charset="0"/>
                <a:ea typeface="나눔고딕" charset="0"/>
              </a:rPr>
              <a:t>제품</a:t>
            </a:r>
            <a:r>
              <a:rPr sz="1000" dirty="0"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latin typeface="나눔고딕" charset="0"/>
                <a:ea typeface="나눔고딕" charset="0"/>
              </a:rPr>
              <a:t>저장</a:t>
            </a:r>
            <a:endParaRPr lang="ko-KR" altLang="en-US" sz="1000" dirty="0">
              <a:latin typeface="나눔고딕" charset="0"/>
              <a:ea typeface="나눔고딕" charset="0"/>
            </a:endParaRPr>
          </a:p>
        </p:txBody>
      </p:sp>
      <p:grpSp>
        <p:nvGrpSpPr>
          <p:cNvPr id="22" name="그룹 69">
            <a:extLst>
              <a:ext uri="{FF2B5EF4-FFF2-40B4-BE49-F238E27FC236}">
                <a16:creationId xmlns:a16="http://schemas.microsoft.com/office/drawing/2014/main" id="{93ED1780-517B-4781-80D2-7C57256E548D}"/>
              </a:ext>
            </a:extLst>
          </p:cNvPr>
          <p:cNvGrpSpPr/>
          <p:nvPr/>
        </p:nvGrpSpPr>
        <p:grpSpPr>
          <a:xfrm>
            <a:off x="4275832" y="1696173"/>
            <a:ext cx="1155700" cy="749935"/>
            <a:chOff x="3978275" y="193675"/>
            <a:chExt cx="1155700" cy="749935"/>
          </a:xfrm>
        </p:grpSpPr>
        <p:pic>
          <p:nvPicPr>
            <p:cNvPr id="33" name="그림 66">
              <a:extLst>
                <a:ext uri="{FF2B5EF4-FFF2-40B4-BE49-F238E27FC236}">
                  <a16:creationId xmlns:a16="http://schemas.microsoft.com/office/drawing/2014/main" id="{FB18BE84-18FF-4C2F-BB56-D964DE8F1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5770" y="193675"/>
              <a:ext cx="567055" cy="525780"/>
            </a:xfrm>
            <a:prstGeom prst="rect">
              <a:avLst/>
            </a:prstGeom>
            <a:noFill/>
          </p:spPr>
        </p:pic>
        <p:sp>
          <p:nvSpPr>
            <p:cNvPr id="34" name="텍스트 상자 67">
              <a:extLst>
                <a:ext uri="{FF2B5EF4-FFF2-40B4-BE49-F238E27FC236}">
                  <a16:creationId xmlns:a16="http://schemas.microsoft.com/office/drawing/2014/main" id="{B29C720C-88D5-4918-A355-67B336396424}"/>
                </a:ext>
              </a:extLst>
            </p:cNvPr>
            <p:cNvSpPr txBox="1">
              <a:spLocks/>
            </p:cNvSpPr>
            <p:nvPr/>
          </p:nvSpPr>
          <p:spPr>
            <a:xfrm>
              <a:off x="3978275" y="665480"/>
              <a:ext cx="1156335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200" b="1">
                  <a:latin typeface="나눔고딕" charset="0"/>
                  <a:ea typeface="나눔고딕" charset="0"/>
                </a:rPr>
                <a:t>Partner Client</a:t>
              </a:r>
              <a:endParaRPr lang="ko-KR" altLang="en-US" sz="1200" b="1">
                <a:latin typeface="나눔고딕" charset="0"/>
                <a:ea typeface="나눔고딕" charset="0"/>
              </a:endParaRPr>
            </a:p>
          </p:txBody>
        </p:sp>
      </p:grpSp>
      <p:cxnSp>
        <p:nvCxnSpPr>
          <p:cNvPr id="23" name="Double Arrow 73">
            <a:extLst>
              <a:ext uri="{FF2B5EF4-FFF2-40B4-BE49-F238E27FC236}">
                <a16:creationId xmlns:a16="http://schemas.microsoft.com/office/drawing/2014/main" id="{9DE4CCE2-E3AA-46B7-9AEB-9A3E59F1FB02}"/>
              </a:ext>
            </a:extLst>
          </p:cNvPr>
          <p:cNvCxnSpPr>
            <a:cxnSpLocks/>
          </p:cNvCxnSpPr>
          <p:nvPr/>
        </p:nvCxnSpPr>
        <p:spPr>
          <a:xfrm flipH="1" flipV="1">
            <a:off x="9400302" y="3643627"/>
            <a:ext cx="1256449" cy="5555"/>
          </a:xfrm>
          <a:prstGeom prst="straightConnector1">
            <a:avLst/>
          </a:prstGeom>
          <a:ln w="19050" cap="flat" cmpd="sng">
            <a:solidFill>
              <a:schemeClr val="accent2">
                <a:lumMod val="75000"/>
              </a:schemeClr>
            </a:solidFill>
            <a:prstDash val="dash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74">
            <a:extLst>
              <a:ext uri="{FF2B5EF4-FFF2-40B4-BE49-F238E27FC236}">
                <a16:creationId xmlns:a16="http://schemas.microsoft.com/office/drawing/2014/main" id="{8AFDAAF9-49EE-4126-B8DE-8FD249AE2E78}"/>
              </a:ext>
            </a:extLst>
          </p:cNvPr>
          <p:cNvSpPr txBox="1">
            <a:spLocks/>
          </p:cNvSpPr>
          <p:nvPr/>
        </p:nvSpPr>
        <p:spPr>
          <a:xfrm>
            <a:off x="9554240" y="3657227"/>
            <a:ext cx="1379855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2)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제품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조회</a:t>
            </a:r>
            <a:endParaRPr lang="ko-KR" altLang="en-US" sz="1000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텍스트 상자 79">
            <a:extLst>
              <a:ext uri="{FF2B5EF4-FFF2-40B4-BE49-F238E27FC236}">
                <a16:creationId xmlns:a16="http://schemas.microsoft.com/office/drawing/2014/main" id="{3BA5B2D3-485D-4136-B39E-7E03A11FAC06}"/>
              </a:ext>
            </a:extLst>
          </p:cNvPr>
          <p:cNvSpPr txBox="1">
            <a:spLocks/>
          </p:cNvSpPr>
          <p:nvPr/>
        </p:nvSpPr>
        <p:spPr>
          <a:xfrm>
            <a:off x="9199950" y="4440230"/>
            <a:ext cx="1058545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3)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응답</a:t>
            </a:r>
            <a:endParaRPr lang="ko-KR" altLang="en-US" sz="1000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28" name="Double Arrow 80">
            <a:extLst>
              <a:ext uri="{FF2B5EF4-FFF2-40B4-BE49-F238E27FC236}">
                <a16:creationId xmlns:a16="http://schemas.microsoft.com/office/drawing/2014/main" id="{3A3359EA-86A9-43DD-8C41-136D315E123F}"/>
              </a:ext>
            </a:extLst>
          </p:cNvPr>
          <p:cNvCxnSpPr>
            <a:cxnSpLocks/>
          </p:cNvCxnSpPr>
          <p:nvPr/>
        </p:nvCxnSpPr>
        <p:spPr>
          <a:xfrm flipV="1">
            <a:off x="8977852" y="4204222"/>
            <a:ext cx="0" cy="800312"/>
          </a:xfrm>
          <a:prstGeom prst="straightConnector1">
            <a:avLst/>
          </a:prstGeom>
          <a:ln w="19050" cap="flat" cmpd="sng">
            <a:solidFill>
              <a:schemeClr val="accent2">
                <a:lumMod val="75000"/>
              </a:schemeClr>
            </a:solidFill>
            <a:prstDash val="dash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상자 81">
            <a:extLst>
              <a:ext uri="{FF2B5EF4-FFF2-40B4-BE49-F238E27FC236}">
                <a16:creationId xmlns:a16="http://schemas.microsoft.com/office/drawing/2014/main" id="{E1F493C7-105A-4BD3-A748-ED8A6AB8E385}"/>
              </a:ext>
            </a:extLst>
          </p:cNvPr>
          <p:cNvSpPr txBox="1">
            <a:spLocks/>
          </p:cNvSpPr>
          <p:nvPr/>
        </p:nvSpPr>
        <p:spPr>
          <a:xfrm>
            <a:off x="7882573" y="4450446"/>
            <a:ext cx="113157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1)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요청</a:t>
            </a:r>
            <a:endParaRPr lang="ko-KR" altLang="en-US" sz="1000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6EAAA1-1D62-4873-9B95-2C753BD4E328}"/>
              </a:ext>
            </a:extLst>
          </p:cNvPr>
          <p:cNvSpPr txBox="1"/>
          <p:nvPr/>
        </p:nvSpPr>
        <p:spPr>
          <a:xfrm>
            <a:off x="2271465" y="157462"/>
            <a:ext cx="74821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RabbitMQ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활용해 서비스 간 데이터를 주고받도록 구현 했습니다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grpSp>
        <p:nvGrpSpPr>
          <p:cNvPr id="46" name="그룹 68">
            <a:extLst>
              <a:ext uri="{FF2B5EF4-FFF2-40B4-BE49-F238E27FC236}">
                <a16:creationId xmlns:a16="http://schemas.microsoft.com/office/drawing/2014/main" id="{433D4890-E661-4070-BDCF-BF86C864FA40}"/>
              </a:ext>
            </a:extLst>
          </p:cNvPr>
          <p:cNvGrpSpPr/>
          <p:nvPr/>
        </p:nvGrpSpPr>
        <p:grpSpPr>
          <a:xfrm>
            <a:off x="4254858" y="3162763"/>
            <a:ext cx="1338580" cy="790575"/>
            <a:chOff x="7739380" y="217170"/>
            <a:chExt cx="1338580" cy="790575"/>
          </a:xfrm>
        </p:grpSpPr>
        <p:sp>
          <p:nvSpPr>
            <p:cNvPr id="47" name="텍스트 상자 59">
              <a:extLst>
                <a:ext uri="{FF2B5EF4-FFF2-40B4-BE49-F238E27FC236}">
                  <a16:creationId xmlns:a16="http://schemas.microsoft.com/office/drawing/2014/main" id="{4E7C22B5-23EB-496F-8179-942594891D61}"/>
                </a:ext>
              </a:extLst>
            </p:cNvPr>
            <p:cNvSpPr txBox="1">
              <a:spLocks/>
            </p:cNvSpPr>
            <p:nvPr/>
          </p:nvSpPr>
          <p:spPr>
            <a:xfrm>
              <a:off x="7739380" y="728980"/>
              <a:ext cx="1338580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200" b="1" dirty="0">
                  <a:latin typeface="나눔고딕" charset="0"/>
                  <a:ea typeface="나눔고딕" charset="0"/>
                </a:rPr>
                <a:t>Subscribe Server</a:t>
              </a:r>
              <a:endParaRPr lang="ko-KR" altLang="en-US" sz="1200" b="1" dirty="0">
                <a:latin typeface="나눔고딕" charset="0"/>
                <a:ea typeface="나눔고딕" charset="0"/>
              </a:endParaRPr>
            </a:p>
          </p:txBody>
        </p:sp>
        <p:pic>
          <p:nvPicPr>
            <p:cNvPr id="48" name="그림 60">
              <a:extLst>
                <a:ext uri="{FF2B5EF4-FFF2-40B4-BE49-F238E27FC236}">
                  <a16:creationId xmlns:a16="http://schemas.microsoft.com/office/drawing/2014/main" id="{089F4077-4FFA-4E76-9D0B-05E860594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405" y="217170"/>
              <a:ext cx="615950" cy="564515"/>
            </a:xfrm>
            <a:prstGeom prst="rect">
              <a:avLst/>
            </a:prstGeom>
            <a:noFill/>
          </p:spPr>
        </p:pic>
      </p:grpSp>
      <p:cxnSp>
        <p:nvCxnSpPr>
          <p:cNvPr id="51" name="Double Arrow 80">
            <a:extLst>
              <a:ext uri="{FF2B5EF4-FFF2-40B4-BE49-F238E27FC236}">
                <a16:creationId xmlns:a16="http://schemas.microsoft.com/office/drawing/2014/main" id="{3691B1DB-8A69-459C-AFE4-A52042A89287}"/>
              </a:ext>
            </a:extLst>
          </p:cNvPr>
          <p:cNvCxnSpPr>
            <a:cxnSpLocks/>
          </p:cNvCxnSpPr>
          <p:nvPr/>
        </p:nvCxnSpPr>
        <p:spPr>
          <a:xfrm>
            <a:off x="9163660" y="4204222"/>
            <a:ext cx="0" cy="800312"/>
          </a:xfrm>
          <a:prstGeom prst="straightConnector1">
            <a:avLst/>
          </a:prstGeom>
          <a:ln w="19050" cap="flat" cmpd="sng">
            <a:solidFill>
              <a:schemeClr val="accent2">
                <a:lumMod val="75000"/>
              </a:schemeClr>
            </a:solidFill>
            <a:prstDash val="dash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201">
            <a:extLst>
              <a:ext uri="{FF2B5EF4-FFF2-40B4-BE49-F238E27FC236}">
                <a16:creationId xmlns:a16="http://schemas.microsoft.com/office/drawing/2014/main" id="{306CA371-70A0-4D2A-A8BA-DA02E699924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411" y="925435"/>
            <a:ext cx="2369144" cy="1296518"/>
          </a:xfrm>
          <a:prstGeom prst="rect">
            <a:avLst/>
          </a:prstGeom>
          <a:noFill/>
          <a:ln w="12700" cap="flat" cmpd="sng">
            <a:solidFill>
              <a:srgbClr val="403726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9" name="Double Arrow 49">
            <a:extLst>
              <a:ext uri="{FF2B5EF4-FFF2-40B4-BE49-F238E27FC236}">
                <a16:creationId xmlns:a16="http://schemas.microsoft.com/office/drawing/2014/main" id="{77902C38-65B1-4316-BD7E-E0AB638171F0}"/>
              </a:ext>
            </a:extLst>
          </p:cNvPr>
          <p:cNvCxnSpPr>
            <a:cxnSpLocks/>
          </p:cNvCxnSpPr>
          <p:nvPr/>
        </p:nvCxnSpPr>
        <p:spPr>
          <a:xfrm>
            <a:off x="4844216" y="2486806"/>
            <a:ext cx="0" cy="566098"/>
          </a:xfrm>
          <a:prstGeom prst="straightConnector1">
            <a:avLst/>
          </a:prstGeom>
          <a:ln w="19050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3">
            <a:extLst>
              <a:ext uri="{FF2B5EF4-FFF2-40B4-BE49-F238E27FC236}">
                <a16:creationId xmlns:a16="http://schemas.microsoft.com/office/drawing/2014/main" id="{AA20D369-7E05-46BC-85F4-2050F3BB20DD}"/>
              </a:ext>
            </a:extLst>
          </p:cNvPr>
          <p:cNvGrpSpPr/>
          <p:nvPr/>
        </p:nvGrpSpPr>
        <p:grpSpPr>
          <a:xfrm>
            <a:off x="2402197" y="3197464"/>
            <a:ext cx="1508760" cy="1071982"/>
            <a:chOff x="10028344" y="442939"/>
            <a:chExt cx="1508760" cy="1071982"/>
          </a:xfrm>
        </p:grpSpPr>
        <p:pic>
          <p:nvPicPr>
            <p:cNvPr id="64" name="그림 61">
              <a:extLst>
                <a:ext uri="{FF2B5EF4-FFF2-40B4-BE49-F238E27FC236}">
                  <a16:creationId xmlns:a16="http://schemas.microsoft.com/office/drawing/2014/main" id="{E84838C9-B15A-4299-8F31-3D78D48825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35034" y="442939"/>
              <a:ext cx="551180" cy="502285"/>
            </a:xfrm>
            <a:prstGeom prst="rect">
              <a:avLst/>
            </a:prstGeom>
            <a:noFill/>
          </p:spPr>
        </p:pic>
        <p:sp>
          <p:nvSpPr>
            <p:cNvPr id="65" name="텍스트 상자 62">
              <a:extLst>
                <a:ext uri="{FF2B5EF4-FFF2-40B4-BE49-F238E27FC236}">
                  <a16:creationId xmlns:a16="http://schemas.microsoft.com/office/drawing/2014/main" id="{C7DF7ABC-662B-4AB6-BEC6-FA6DE42817B5}"/>
                </a:ext>
              </a:extLst>
            </p:cNvPr>
            <p:cNvSpPr txBox="1">
              <a:spLocks/>
            </p:cNvSpPr>
            <p:nvPr/>
          </p:nvSpPr>
          <p:spPr>
            <a:xfrm>
              <a:off x="10028344" y="1051974"/>
              <a:ext cx="1508760" cy="46294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200" b="1" dirty="0">
                  <a:latin typeface="나눔고딕" charset="0"/>
                  <a:ea typeface="나눔고딕" charset="0"/>
                </a:rPr>
                <a:t>P</a:t>
              </a:r>
              <a:r>
                <a:rPr lang="en-US" sz="1200" b="1" dirty="0">
                  <a:latin typeface="나눔고딕" charset="0"/>
                  <a:ea typeface="나눔고딕" charset="0"/>
                </a:rPr>
                <a:t>artner</a:t>
              </a:r>
            </a:p>
            <a:p>
              <a:pPr marL="0" indent="0" algn="l" latinLnBrk="0" hangingPunct="1">
                <a:buFontTx/>
                <a:buNone/>
              </a:pPr>
              <a:r>
                <a:rPr sz="1200" b="1" dirty="0">
                  <a:latin typeface="나눔고딕" charset="0"/>
                  <a:ea typeface="나눔고딕" charset="0"/>
                </a:rPr>
                <a:t>Data Table</a:t>
              </a:r>
              <a:endParaRPr lang="ko-KR" altLang="en-US" sz="1200" b="1" dirty="0">
                <a:latin typeface="나눔고딕" charset="0"/>
                <a:ea typeface="나눔고딕" charset="0"/>
              </a:endParaRPr>
            </a:p>
          </p:txBody>
        </p:sp>
      </p:grpSp>
      <p:cxnSp>
        <p:nvCxnSpPr>
          <p:cNvPr id="66" name="Double Arrow 64">
            <a:extLst>
              <a:ext uri="{FF2B5EF4-FFF2-40B4-BE49-F238E27FC236}">
                <a16:creationId xmlns:a16="http://schemas.microsoft.com/office/drawing/2014/main" id="{91B54189-46B0-411B-BCD5-9F4B60BE45B7}"/>
              </a:ext>
            </a:extLst>
          </p:cNvPr>
          <p:cNvCxnSpPr>
            <a:cxnSpLocks/>
          </p:cNvCxnSpPr>
          <p:nvPr/>
        </p:nvCxnSpPr>
        <p:spPr>
          <a:xfrm flipH="1">
            <a:off x="3223897" y="3545370"/>
            <a:ext cx="1191044" cy="2236"/>
          </a:xfrm>
          <a:prstGeom prst="straightConnector1">
            <a:avLst/>
          </a:prstGeom>
          <a:ln w="19050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텍스트 상자 65">
            <a:extLst>
              <a:ext uri="{FF2B5EF4-FFF2-40B4-BE49-F238E27FC236}">
                <a16:creationId xmlns:a16="http://schemas.microsoft.com/office/drawing/2014/main" id="{E0F68CDB-F4C0-49D1-8844-08FFF685C3E9}"/>
              </a:ext>
            </a:extLst>
          </p:cNvPr>
          <p:cNvSpPr txBox="1">
            <a:spLocks/>
          </p:cNvSpPr>
          <p:nvPr/>
        </p:nvSpPr>
        <p:spPr>
          <a:xfrm>
            <a:off x="3063984" y="3257654"/>
            <a:ext cx="1360805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latin typeface="나눔고딕" charset="0"/>
                <a:ea typeface="나눔고딕" charset="0"/>
              </a:rPr>
              <a:t>2</a:t>
            </a:r>
            <a:r>
              <a:rPr sz="1000" dirty="0">
                <a:latin typeface="나눔고딕" charset="0"/>
                <a:ea typeface="나눔고딕" charset="0"/>
              </a:rPr>
              <a:t>. </a:t>
            </a:r>
            <a:r>
              <a:rPr sz="1000" dirty="0" err="1">
                <a:latin typeface="나눔고딕" charset="0"/>
                <a:ea typeface="나눔고딕" charset="0"/>
              </a:rPr>
              <a:t>제품</a:t>
            </a:r>
            <a:r>
              <a:rPr sz="1000" dirty="0"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latin typeface="나눔고딕" charset="0"/>
                <a:ea typeface="나눔고딕" charset="0"/>
              </a:rPr>
              <a:t>저장</a:t>
            </a:r>
            <a:endParaRPr lang="ko-KR" altLang="en-US" sz="1000" dirty="0">
              <a:latin typeface="나눔고딕" charset="0"/>
              <a:ea typeface="나눔고딕" charset="0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879CDD0D-91EA-4FF7-8D9E-F57D134FBB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40" y="5040133"/>
            <a:ext cx="2526729" cy="1576806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2" name="텍스트 상자 65">
            <a:extLst>
              <a:ext uri="{FF2B5EF4-FFF2-40B4-BE49-F238E27FC236}">
                <a16:creationId xmlns:a16="http://schemas.microsoft.com/office/drawing/2014/main" id="{F4488D0C-863F-4880-ADC6-50366F568776}"/>
              </a:ext>
            </a:extLst>
          </p:cNvPr>
          <p:cNvSpPr txBox="1">
            <a:spLocks/>
          </p:cNvSpPr>
          <p:nvPr/>
        </p:nvSpPr>
        <p:spPr>
          <a:xfrm>
            <a:off x="4889858" y="2622363"/>
            <a:ext cx="1360805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000" dirty="0">
                <a:latin typeface="나눔고딕" charset="0"/>
                <a:ea typeface="나눔고딕" charset="0"/>
              </a:rPr>
              <a:t>1. </a:t>
            </a:r>
            <a:r>
              <a:rPr lang="ko-KR" altLang="en-US" sz="1000" dirty="0">
                <a:latin typeface="나눔고딕" charset="0"/>
                <a:ea typeface="나눔고딕" charset="0"/>
              </a:rPr>
              <a:t>제품 등록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FA4D254-8192-4E18-873B-09FCA8457F42}"/>
              </a:ext>
            </a:extLst>
          </p:cNvPr>
          <p:cNvSpPr txBox="1"/>
          <p:nvPr/>
        </p:nvSpPr>
        <p:spPr>
          <a:xfrm>
            <a:off x="2038828" y="5666065"/>
            <a:ext cx="3838048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Partner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에서 등록한 제품을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subscribe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에서도 출력합니다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629FF9D-7F4B-4A77-90A9-81AF4A208882}"/>
              </a:ext>
            </a:extLst>
          </p:cNvPr>
          <p:cNvSpPr txBox="1"/>
          <p:nvPr/>
        </p:nvSpPr>
        <p:spPr>
          <a:xfrm>
            <a:off x="2449612" y="794056"/>
            <a:ext cx="1726148" cy="6197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판매 제품 </a:t>
            </a:r>
            <a:r>
              <a:rPr lang="ko-KR" altLang="en-US" sz="12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메시지큐</a:t>
            </a:r>
            <a:endParaRPr lang="en-US" altLang="ko-KR" sz="12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Partner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→ </a:t>
            </a: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Subscribe</a:t>
            </a:r>
          </a:p>
        </p:txBody>
      </p:sp>
      <p:sp>
        <p:nvSpPr>
          <p:cNvPr id="77" name="제목 1">
            <a:extLst>
              <a:ext uri="{FF2B5EF4-FFF2-40B4-BE49-F238E27FC236}">
                <a16:creationId xmlns:a16="http://schemas.microsoft.com/office/drawing/2014/main" id="{30156C62-6A3F-4A27-8412-FA13BA7BDF39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</p:spTree>
    <p:extLst>
      <p:ext uri="{BB962C8B-B14F-4D97-AF65-F5344CB8AC3E}">
        <p14:creationId xmlns:p14="http://schemas.microsoft.com/office/powerpoint/2010/main" val="2190254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AB552547-D629-4CED-BBB8-CCFAA0F3938E}"/>
              </a:ext>
            </a:extLst>
          </p:cNvPr>
          <p:cNvSpPr/>
          <p:nvPr/>
        </p:nvSpPr>
        <p:spPr>
          <a:xfrm>
            <a:off x="1945640" y="135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텍스트 상자 436">
            <a:extLst>
              <a:ext uri="{FF2B5EF4-FFF2-40B4-BE49-F238E27FC236}">
                <a16:creationId xmlns:a16="http://schemas.microsoft.com/office/drawing/2014/main" id="{98ECA79E-3A11-46D9-9BA5-A52A3CCC9435}"/>
              </a:ext>
            </a:extLst>
          </p:cNvPr>
          <p:cNvSpPr txBox="1">
            <a:spLocks/>
          </p:cNvSpPr>
          <p:nvPr/>
        </p:nvSpPr>
        <p:spPr>
          <a:xfrm>
            <a:off x="307650" y="720730"/>
            <a:ext cx="1370888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서비스 통합 구현</a:t>
            </a:r>
          </a:p>
        </p:txBody>
      </p:sp>
      <p:sp>
        <p:nvSpPr>
          <p:cNvPr id="5" name="텍스트 상자 436">
            <a:extLst>
              <a:ext uri="{FF2B5EF4-FFF2-40B4-BE49-F238E27FC236}">
                <a16:creationId xmlns:a16="http://schemas.microsoft.com/office/drawing/2014/main" id="{1C647586-F5DC-4672-A771-88A99A28C1E3}"/>
              </a:ext>
            </a:extLst>
          </p:cNvPr>
          <p:cNvSpPr txBox="1">
            <a:spLocks/>
          </p:cNvSpPr>
          <p:nvPr/>
        </p:nvSpPr>
        <p:spPr>
          <a:xfrm>
            <a:off x="566267" y="3298353"/>
            <a:ext cx="1237839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dist" defTabSz="914400" rtl="0" eaLnBrk="1" latinLnBrk="0" hangingPunct="1">
              <a:buFontTx/>
              <a:buNone/>
            </a:pPr>
            <a:r>
              <a:rPr lang="en-US" altLang="ko-KR" sz="1600" dirty="0">
                <a:solidFill>
                  <a:srgbClr val="D46F2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RabbitMQ</a:t>
            </a:r>
            <a:endParaRPr lang="ko-KR" altLang="en-US" sz="1600" dirty="0">
              <a:solidFill>
                <a:srgbClr val="D46F2B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6" name="그림 222">
            <a:extLst>
              <a:ext uri="{FF2B5EF4-FFF2-40B4-BE49-F238E27FC236}">
                <a16:creationId xmlns:a16="http://schemas.microsoft.com/office/drawing/2014/main" id="{B44E22F9-08EA-4B5A-9AF4-0D2EC7409C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630" y="3250700"/>
            <a:ext cx="309106" cy="308633"/>
          </a:xfrm>
          <a:prstGeom prst="rect">
            <a:avLst/>
          </a:prstGeom>
          <a:noFill/>
        </p:spPr>
      </p:pic>
      <p:cxnSp>
        <p:nvCxnSpPr>
          <p:cNvPr id="11" name="Double Arrow 49">
            <a:extLst>
              <a:ext uri="{FF2B5EF4-FFF2-40B4-BE49-F238E27FC236}">
                <a16:creationId xmlns:a16="http://schemas.microsoft.com/office/drawing/2014/main" id="{5AAA5153-7943-4214-99B6-B29A003881E0}"/>
              </a:ext>
            </a:extLst>
          </p:cNvPr>
          <p:cNvCxnSpPr>
            <a:cxnSpLocks/>
          </p:cNvCxnSpPr>
          <p:nvPr/>
        </p:nvCxnSpPr>
        <p:spPr>
          <a:xfrm>
            <a:off x="5492331" y="3540760"/>
            <a:ext cx="1037590" cy="0"/>
          </a:xfrm>
          <a:prstGeom prst="straightConnector1">
            <a:avLst/>
          </a:prstGeom>
          <a:ln w="19050" cap="flat" cmpd="sng">
            <a:solidFill>
              <a:schemeClr val="accent2">
                <a:lumMod val="75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56">
            <a:extLst>
              <a:ext uri="{FF2B5EF4-FFF2-40B4-BE49-F238E27FC236}">
                <a16:creationId xmlns:a16="http://schemas.microsoft.com/office/drawing/2014/main" id="{5AFF16DC-A4F2-4981-8994-3B2215D67819}"/>
              </a:ext>
            </a:extLst>
          </p:cNvPr>
          <p:cNvGrpSpPr/>
          <p:nvPr/>
        </p:nvGrpSpPr>
        <p:grpSpPr>
          <a:xfrm>
            <a:off x="8481352" y="5177221"/>
            <a:ext cx="1323975" cy="703580"/>
            <a:chOff x="5758815" y="1075690"/>
            <a:chExt cx="1323975" cy="703580"/>
          </a:xfrm>
        </p:grpSpPr>
        <p:sp>
          <p:nvSpPr>
            <p:cNvPr id="41" name="텍스트 상자 54">
              <a:extLst>
                <a:ext uri="{FF2B5EF4-FFF2-40B4-BE49-F238E27FC236}">
                  <a16:creationId xmlns:a16="http://schemas.microsoft.com/office/drawing/2014/main" id="{F8AB6831-0314-458F-B402-86ABB69FC8DD}"/>
                </a:ext>
              </a:extLst>
            </p:cNvPr>
            <p:cNvSpPr txBox="1">
              <a:spLocks/>
            </p:cNvSpPr>
            <p:nvPr/>
          </p:nvSpPr>
          <p:spPr>
            <a:xfrm>
              <a:off x="5758815" y="1501140"/>
              <a:ext cx="1324610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200" b="1">
                  <a:latin typeface="나눔고딕" charset="0"/>
                  <a:ea typeface="나눔고딕" charset="0"/>
                </a:rPr>
                <a:t>Subscribe Client</a:t>
              </a:r>
              <a:endParaRPr lang="ko-KR" altLang="en-US" sz="1200" b="1">
                <a:latin typeface="나눔고딕" charset="0"/>
                <a:ea typeface="나눔고딕" charset="0"/>
              </a:endParaRPr>
            </a:p>
          </p:txBody>
        </p:sp>
        <p:pic>
          <p:nvPicPr>
            <p:cNvPr id="42" name="그림 55">
              <a:extLst>
                <a:ext uri="{FF2B5EF4-FFF2-40B4-BE49-F238E27FC236}">
                  <a16:creationId xmlns:a16="http://schemas.microsoft.com/office/drawing/2014/main" id="{9813A70E-1A17-4646-B376-A67ABFDD7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55690" y="1075690"/>
              <a:ext cx="518795" cy="478155"/>
            </a:xfrm>
            <a:prstGeom prst="rect">
              <a:avLst/>
            </a:prstGeom>
            <a:noFill/>
          </p:spPr>
        </p:pic>
      </p:grpSp>
      <p:grpSp>
        <p:nvGrpSpPr>
          <p:cNvPr id="14" name="그룹 52">
            <a:extLst>
              <a:ext uri="{FF2B5EF4-FFF2-40B4-BE49-F238E27FC236}">
                <a16:creationId xmlns:a16="http://schemas.microsoft.com/office/drawing/2014/main" id="{95A571F4-137B-4067-846E-612114A09F34}"/>
              </a:ext>
            </a:extLst>
          </p:cNvPr>
          <p:cNvGrpSpPr/>
          <p:nvPr/>
        </p:nvGrpSpPr>
        <p:grpSpPr>
          <a:xfrm>
            <a:off x="6535001" y="3235162"/>
            <a:ext cx="923290" cy="694055"/>
            <a:chOff x="6076950" y="201930"/>
            <a:chExt cx="923290" cy="694055"/>
          </a:xfrm>
        </p:grpSpPr>
        <p:pic>
          <p:nvPicPr>
            <p:cNvPr id="39" name="그림 50">
              <a:extLst>
                <a:ext uri="{FF2B5EF4-FFF2-40B4-BE49-F238E27FC236}">
                  <a16:creationId xmlns:a16="http://schemas.microsoft.com/office/drawing/2014/main" id="{C067BD00-A2C9-4478-BF28-C88116DA1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8410" y="201930"/>
              <a:ext cx="416560" cy="416560"/>
            </a:xfrm>
            <a:prstGeom prst="rect">
              <a:avLst/>
            </a:prstGeom>
            <a:noFill/>
          </p:spPr>
        </p:pic>
        <p:sp>
          <p:nvSpPr>
            <p:cNvPr id="40" name="텍스트 상자 51">
              <a:extLst>
                <a:ext uri="{FF2B5EF4-FFF2-40B4-BE49-F238E27FC236}">
                  <a16:creationId xmlns:a16="http://schemas.microsoft.com/office/drawing/2014/main" id="{EF232BC7-BF29-424D-B7C6-CC1CAE488F19}"/>
                </a:ext>
              </a:extLst>
            </p:cNvPr>
            <p:cNvSpPr txBox="1">
              <a:spLocks/>
            </p:cNvSpPr>
            <p:nvPr/>
          </p:nvSpPr>
          <p:spPr>
            <a:xfrm>
              <a:off x="6076950" y="618490"/>
              <a:ext cx="924560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200">
                  <a:solidFill>
                    <a:schemeClr val="tx1"/>
                  </a:solidFill>
                  <a:latin typeface="Arial" charset="0"/>
                  <a:ea typeface="Arial" charset="0"/>
                </a:rPr>
                <a:t>RabbitMQ</a:t>
              </a:r>
              <a:endParaRPr lang="ko-KR" altLang="en-US" sz="1200">
                <a:solidFill>
                  <a:schemeClr val="tx1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15" name="텍스트 상자 53">
            <a:extLst>
              <a:ext uri="{FF2B5EF4-FFF2-40B4-BE49-F238E27FC236}">
                <a16:creationId xmlns:a16="http://schemas.microsoft.com/office/drawing/2014/main" id="{E565D085-31A2-41CB-AA39-61AEE8700F7D}"/>
              </a:ext>
            </a:extLst>
          </p:cNvPr>
          <p:cNvSpPr txBox="1">
            <a:spLocks/>
          </p:cNvSpPr>
          <p:nvPr/>
        </p:nvSpPr>
        <p:spPr>
          <a:xfrm>
            <a:off x="5387944" y="3255791"/>
            <a:ext cx="1282947" cy="2475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1000" dirty="0">
                <a:latin typeface="나눔고딕" charset="0"/>
                <a:ea typeface="나눔고딕" charset="0"/>
              </a:rPr>
              <a:t>4. </a:t>
            </a:r>
            <a:r>
              <a:rPr lang="ko-KR" altLang="en-US" sz="1000" dirty="0">
                <a:latin typeface="나눔고딕" charset="0"/>
                <a:ea typeface="나눔고딕" charset="0"/>
              </a:rPr>
              <a:t>주문 이벤트 수신</a:t>
            </a:r>
          </a:p>
        </p:txBody>
      </p:sp>
      <p:cxnSp>
        <p:nvCxnSpPr>
          <p:cNvPr id="16" name="Double Arrow 57">
            <a:extLst>
              <a:ext uri="{FF2B5EF4-FFF2-40B4-BE49-F238E27FC236}">
                <a16:creationId xmlns:a16="http://schemas.microsoft.com/office/drawing/2014/main" id="{17EE29B1-1544-4312-9A41-E55F57EF0340}"/>
              </a:ext>
            </a:extLst>
          </p:cNvPr>
          <p:cNvCxnSpPr>
            <a:cxnSpLocks/>
          </p:cNvCxnSpPr>
          <p:nvPr/>
        </p:nvCxnSpPr>
        <p:spPr>
          <a:xfrm flipH="1" flipV="1">
            <a:off x="7345680" y="3529167"/>
            <a:ext cx="1181810" cy="1"/>
          </a:xfrm>
          <a:prstGeom prst="straightConnector1">
            <a:avLst/>
          </a:prstGeom>
          <a:ln w="19050" cap="flat" cmpd="sng">
            <a:solidFill>
              <a:schemeClr val="accent2">
                <a:lumMod val="75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58">
            <a:extLst>
              <a:ext uri="{FF2B5EF4-FFF2-40B4-BE49-F238E27FC236}">
                <a16:creationId xmlns:a16="http://schemas.microsoft.com/office/drawing/2014/main" id="{7572F6BB-4C02-4796-B698-27C821BFD6F2}"/>
              </a:ext>
            </a:extLst>
          </p:cNvPr>
          <p:cNvSpPr txBox="1">
            <a:spLocks/>
          </p:cNvSpPr>
          <p:nvPr/>
        </p:nvSpPr>
        <p:spPr>
          <a:xfrm>
            <a:off x="7233931" y="3259927"/>
            <a:ext cx="1376744" cy="2475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latin typeface="나눔고딕" charset="0"/>
                <a:ea typeface="나눔고딕" charset="0"/>
              </a:rPr>
              <a:t>3</a:t>
            </a:r>
            <a:r>
              <a:rPr sz="1000" dirty="0">
                <a:latin typeface="나눔고딕" charset="0"/>
                <a:ea typeface="나눔고딕" charset="0"/>
              </a:rPr>
              <a:t>. </a:t>
            </a:r>
            <a:r>
              <a:rPr lang="ko-KR" altLang="en-US" sz="1000" dirty="0">
                <a:latin typeface="나눔고딕" charset="0"/>
                <a:ea typeface="나눔고딕" charset="0"/>
              </a:rPr>
              <a:t>주문 데이터 송신</a:t>
            </a:r>
          </a:p>
        </p:txBody>
      </p:sp>
      <p:grpSp>
        <p:nvGrpSpPr>
          <p:cNvPr id="18" name="그룹 68">
            <a:extLst>
              <a:ext uri="{FF2B5EF4-FFF2-40B4-BE49-F238E27FC236}">
                <a16:creationId xmlns:a16="http://schemas.microsoft.com/office/drawing/2014/main" id="{3DCF7F8E-13A7-4C2B-A3A4-E193F9762C60}"/>
              </a:ext>
            </a:extLst>
          </p:cNvPr>
          <p:cNvGrpSpPr/>
          <p:nvPr/>
        </p:nvGrpSpPr>
        <p:grpSpPr>
          <a:xfrm>
            <a:off x="8291513" y="3250402"/>
            <a:ext cx="1338580" cy="827221"/>
            <a:chOff x="7681839" y="217170"/>
            <a:chExt cx="1338580" cy="827221"/>
          </a:xfrm>
        </p:grpSpPr>
        <p:sp>
          <p:nvSpPr>
            <p:cNvPr id="37" name="텍스트 상자 59">
              <a:extLst>
                <a:ext uri="{FF2B5EF4-FFF2-40B4-BE49-F238E27FC236}">
                  <a16:creationId xmlns:a16="http://schemas.microsoft.com/office/drawing/2014/main" id="{7A007B8C-522E-48EC-B31B-7ED73665C271}"/>
                </a:ext>
              </a:extLst>
            </p:cNvPr>
            <p:cNvSpPr txBox="1">
              <a:spLocks/>
            </p:cNvSpPr>
            <p:nvPr/>
          </p:nvSpPr>
          <p:spPr>
            <a:xfrm>
              <a:off x="7681839" y="765626"/>
              <a:ext cx="1338580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200" b="1" dirty="0">
                  <a:latin typeface="나눔고딕" charset="0"/>
                  <a:ea typeface="나눔고딕" charset="0"/>
                </a:rPr>
                <a:t>Subscribe Server</a:t>
              </a:r>
              <a:endParaRPr lang="ko-KR" altLang="en-US" sz="1200" b="1" dirty="0">
                <a:latin typeface="나눔고딕" charset="0"/>
                <a:ea typeface="나눔고딕" charset="0"/>
              </a:endParaRPr>
            </a:p>
          </p:txBody>
        </p:sp>
        <p:pic>
          <p:nvPicPr>
            <p:cNvPr id="38" name="그림 60">
              <a:extLst>
                <a:ext uri="{FF2B5EF4-FFF2-40B4-BE49-F238E27FC236}">
                  <a16:creationId xmlns:a16="http://schemas.microsoft.com/office/drawing/2014/main" id="{7F926D67-D8EB-4E1D-ABDF-539A0A19A5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405" y="217170"/>
              <a:ext cx="615950" cy="564515"/>
            </a:xfrm>
            <a:prstGeom prst="rect">
              <a:avLst/>
            </a:prstGeom>
            <a:noFill/>
          </p:spPr>
        </p:pic>
      </p:grpSp>
      <p:grpSp>
        <p:nvGrpSpPr>
          <p:cNvPr id="19" name="그룹 63">
            <a:extLst>
              <a:ext uri="{FF2B5EF4-FFF2-40B4-BE49-F238E27FC236}">
                <a16:creationId xmlns:a16="http://schemas.microsoft.com/office/drawing/2014/main" id="{F61C66AC-872B-4CFF-9EAC-40A8F02B86BA}"/>
              </a:ext>
            </a:extLst>
          </p:cNvPr>
          <p:cNvGrpSpPr/>
          <p:nvPr/>
        </p:nvGrpSpPr>
        <p:grpSpPr>
          <a:xfrm>
            <a:off x="10765087" y="3216919"/>
            <a:ext cx="1508760" cy="1060945"/>
            <a:chOff x="9995827" y="442939"/>
            <a:chExt cx="1508760" cy="1060945"/>
          </a:xfrm>
        </p:grpSpPr>
        <p:pic>
          <p:nvPicPr>
            <p:cNvPr id="35" name="그림 61">
              <a:extLst>
                <a:ext uri="{FF2B5EF4-FFF2-40B4-BE49-F238E27FC236}">
                  <a16:creationId xmlns:a16="http://schemas.microsoft.com/office/drawing/2014/main" id="{F48AD284-F027-4EE2-81F5-A826A2E75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35034" y="442939"/>
              <a:ext cx="551180" cy="502285"/>
            </a:xfrm>
            <a:prstGeom prst="rect">
              <a:avLst/>
            </a:prstGeom>
            <a:noFill/>
          </p:spPr>
        </p:pic>
        <p:sp>
          <p:nvSpPr>
            <p:cNvPr id="36" name="텍스트 상자 62">
              <a:extLst>
                <a:ext uri="{FF2B5EF4-FFF2-40B4-BE49-F238E27FC236}">
                  <a16:creationId xmlns:a16="http://schemas.microsoft.com/office/drawing/2014/main" id="{D52605A1-C2A4-4498-8F89-CEC3B7486BD4}"/>
                </a:ext>
              </a:extLst>
            </p:cNvPr>
            <p:cNvSpPr txBox="1">
              <a:spLocks/>
            </p:cNvSpPr>
            <p:nvPr/>
          </p:nvSpPr>
          <p:spPr>
            <a:xfrm>
              <a:off x="9995827" y="1040937"/>
              <a:ext cx="1508760" cy="46294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en-US" sz="1200" b="1" dirty="0">
                  <a:latin typeface="나눔고딕" charset="0"/>
                  <a:ea typeface="나눔고딕" charset="0"/>
                </a:rPr>
                <a:t>Subscribe</a:t>
              </a:r>
            </a:p>
            <a:p>
              <a:pPr marL="0" indent="0" algn="l" latinLnBrk="0" hangingPunct="1">
                <a:buFontTx/>
                <a:buNone/>
              </a:pPr>
              <a:r>
                <a:rPr sz="1200" b="1" dirty="0">
                  <a:latin typeface="나눔고딕" charset="0"/>
                  <a:ea typeface="나눔고딕" charset="0"/>
                </a:rPr>
                <a:t>Data Table</a:t>
              </a:r>
              <a:endParaRPr lang="ko-KR" altLang="en-US" sz="1200" b="1" dirty="0">
                <a:latin typeface="나눔고딕" charset="0"/>
                <a:ea typeface="나눔고딕" charset="0"/>
              </a:endParaRPr>
            </a:p>
          </p:txBody>
        </p:sp>
      </p:grpSp>
      <p:cxnSp>
        <p:nvCxnSpPr>
          <p:cNvPr id="20" name="Double Arrow 64">
            <a:extLst>
              <a:ext uri="{FF2B5EF4-FFF2-40B4-BE49-F238E27FC236}">
                <a16:creationId xmlns:a16="http://schemas.microsoft.com/office/drawing/2014/main" id="{ED9F3F01-9418-4185-A167-8449832D185F}"/>
              </a:ext>
            </a:extLst>
          </p:cNvPr>
          <p:cNvCxnSpPr>
            <a:cxnSpLocks/>
          </p:cNvCxnSpPr>
          <p:nvPr/>
        </p:nvCxnSpPr>
        <p:spPr>
          <a:xfrm>
            <a:off x="9455859" y="3518914"/>
            <a:ext cx="1191044" cy="2236"/>
          </a:xfrm>
          <a:prstGeom prst="straightConnector1">
            <a:avLst/>
          </a:prstGeom>
          <a:ln w="19050" cap="flat" cmpd="sng">
            <a:solidFill>
              <a:schemeClr val="accent2">
                <a:lumMod val="75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65">
            <a:extLst>
              <a:ext uri="{FF2B5EF4-FFF2-40B4-BE49-F238E27FC236}">
                <a16:creationId xmlns:a16="http://schemas.microsoft.com/office/drawing/2014/main" id="{9A3590ED-BC0D-43B0-B542-C88D0B787F7D}"/>
              </a:ext>
            </a:extLst>
          </p:cNvPr>
          <p:cNvSpPr txBox="1">
            <a:spLocks/>
          </p:cNvSpPr>
          <p:nvPr/>
        </p:nvSpPr>
        <p:spPr>
          <a:xfrm>
            <a:off x="9361258" y="3236222"/>
            <a:ext cx="1360805" cy="2475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latin typeface="나눔고딕" charset="0"/>
                <a:ea typeface="나눔고딕" charset="0"/>
              </a:rPr>
              <a:t>2. </a:t>
            </a:r>
            <a:r>
              <a:rPr lang="ko-KR" altLang="en-US" sz="1000" dirty="0">
                <a:latin typeface="나눔고딕" charset="0"/>
                <a:ea typeface="나눔고딕" charset="0"/>
              </a:rPr>
              <a:t>주문</a:t>
            </a:r>
            <a:r>
              <a:rPr sz="1000" dirty="0"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latin typeface="나눔고딕" charset="0"/>
                <a:ea typeface="나눔고딕" charset="0"/>
              </a:rPr>
              <a:t>저장</a:t>
            </a:r>
            <a:endParaRPr lang="ko-KR" altLang="en-US" sz="1000" dirty="0">
              <a:latin typeface="나눔고딕" charset="0"/>
              <a:ea typeface="나눔고딕" charset="0"/>
            </a:endParaRPr>
          </a:p>
        </p:txBody>
      </p:sp>
      <p:grpSp>
        <p:nvGrpSpPr>
          <p:cNvPr id="22" name="그룹 69">
            <a:extLst>
              <a:ext uri="{FF2B5EF4-FFF2-40B4-BE49-F238E27FC236}">
                <a16:creationId xmlns:a16="http://schemas.microsoft.com/office/drawing/2014/main" id="{93ED1780-517B-4781-80D2-7C57256E548D}"/>
              </a:ext>
            </a:extLst>
          </p:cNvPr>
          <p:cNvGrpSpPr/>
          <p:nvPr/>
        </p:nvGrpSpPr>
        <p:grpSpPr>
          <a:xfrm>
            <a:off x="4130725" y="1537285"/>
            <a:ext cx="1155700" cy="749935"/>
            <a:chOff x="3978275" y="193675"/>
            <a:chExt cx="1155700" cy="749935"/>
          </a:xfrm>
        </p:grpSpPr>
        <p:pic>
          <p:nvPicPr>
            <p:cNvPr id="33" name="그림 66">
              <a:extLst>
                <a:ext uri="{FF2B5EF4-FFF2-40B4-BE49-F238E27FC236}">
                  <a16:creationId xmlns:a16="http://schemas.microsoft.com/office/drawing/2014/main" id="{FB18BE84-18FF-4C2F-BB56-D964DE8F1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5770" y="193675"/>
              <a:ext cx="567055" cy="525780"/>
            </a:xfrm>
            <a:prstGeom prst="rect">
              <a:avLst/>
            </a:prstGeom>
            <a:noFill/>
          </p:spPr>
        </p:pic>
        <p:sp>
          <p:nvSpPr>
            <p:cNvPr id="34" name="텍스트 상자 67">
              <a:extLst>
                <a:ext uri="{FF2B5EF4-FFF2-40B4-BE49-F238E27FC236}">
                  <a16:creationId xmlns:a16="http://schemas.microsoft.com/office/drawing/2014/main" id="{B29C720C-88D5-4918-A355-67B336396424}"/>
                </a:ext>
              </a:extLst>
            </p:cNvPr>
            <p:cNvSpPr txBox="1">
              <a:spLocks/>
            </p:cNvSpPr>
            <p:nvPr/>
          </p:nvSpPr>
          <p:spPr>
            <a:xfrm>
              <a:off x="3978275" y="665480"/>
              <a:ext cx="1156335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200" b="1">
                  <a:latin typeface="나눔고딕" charset="0"/>
                  <a:ea typeface="나눔고딕" charset="0"/>
                </a:rPr>
                <a:t>Partner Client</a:t>
              </a:r>
              <a:endParaRPr lang="ko-KR" altLang="en-US" sz="1200" b="1"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27" name="텍스트 상자 79">
            <a:extLst>
              <a:ext uri="{FF2B5EF4-FFF2-40B4-BE49-F238E27FC236}">
                <a16:creationId xmlns:a16="http://schemas.microsoft.com/office/drawing/2014/main" id="{3BA5B2D3-485D-4136-B39E-7E03A11FAC06}"/>
              </a:ext>
            </a:extLst>
          </p:cNvPr>
          <p:cNvSpPr txBox="1">
            <a:spLocks/>
          </p:cNvSpPr>
          <p:nvPr/>
        </p:nvSpPr>
        <p:spPr>
          <a:xfrm>
            <a:off x="9137624" y="4420391"/>
            <a:ext cx="1058545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1. </a:t>
            </a:r>
            <a:r>
              <a:rPr lang="ko-KR" altLang="en-US"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주문 생성</a:t>
            </a:r>
          </a:p>
        </p:txBody>
      </p:sp>
      <p:cxnSp>
        <p:nvCxnSpPr>
          <p:cNvPr id="28" name="Double Arrow 80">
            <a:extLst>
              <a:ext uri="{FF2B5EF4-FFF2-40B4-BE49-F238E27FC236}">
                <a16:creationId xmlns:a16="http://schemas.microsoft.com/office/drawing/2014/main" id="{3A3359EA-86A9-43DD-8C41-136D315E123F}"/>
              </a:ext>
            </a:extLst>
          </p:cNvPr>
          <p:cNvCxnSpPr>
            <a:cxnSpLocks/>
          </p:cNvCxnSpPr>
          <p:nvPr/>
        </p:nvCxnSpPr>
        <p:spPr>
          <a:xfrm flipV="1">
            <a:off x="9113577" y="4163581"/>
            <a:ext cx="0" cy="800312"/>
          </a:xfrm>
          <a:prstGeom prst="straightConnector1">
            <a:avLst/>
          </a:prstGeom>
          <a:ln w="19050" cap="flat" cmpd="sng">
            <a:solidFill>
              <a:schemeClr val="accent2">
                <a:lumMod val="75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A6EAAA1-1D62-4873-9B95-2C753BD4E328}"/>
              </a:ext>
            </a:extLst>
          </p:cNvPr>
          <p:cNvSpPr txBox="1"/>
          <p:nvPr/>
        </p:nvSpPr>
        <p:spPr>
          <a:xfrm>
            <a:off x="2271465" y="157462"/>
            <a:ext cx="74821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RabbitMQ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활용해 서비스 간 데이터를 주고받도록 구현 했습니다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grpSp>
        <p:nvGrpSpPr>
          <p:cNvPr id="46" name="그룹 68">
            <a:extLst>
              <a:ext uri="{FF2B5EF4-FFF2-40B4-BE49-F238E27FC236}">
                <a16:creationId xmlns:a16="http://schemas.microsoft.com/office/drawing/2014/main" id="{433D4890-E661-4070-BDCF-BF86C864FA40}"/>
              </a:ext>
            </a:extLst>
          </p:cNvPr>
          <p:cNvGrpSpPr/>
          <p:nvPr/>
        </p:nvGrpSpPr>
        <p:grpSpPr>
          <a:xfrm>
            <a:off x="4254858" y="3162763"/>
            <a:ext cx="1338580" cy="790575"/>
            <a:chOff x="7739380" y="217170"/>
            <a:chExt cx="1338580" cy="790575"/>
          </a:xfrm>
        </p:grpSpPr>
        <p:sp>
          <p:nvSpPr>
            <p:cNvPr id="47" name="텍스트 상자 59">
              <a:extLst>
                <a:ext uri="{FF2B5EF4-FFF2-40B4-BE49-F238E27FC236}">
                  <a16:creationId xmlns:a16="http://schemas.microsoft.com/office/drawing/2014/main" id="{4E7C22B5-23EB-496F-8179-942594891D61}"/>
                </a:ext>
              </a:extLst>
            </p:cNvPr>
            <p:cNvSpPr txBox="1">
              <a:spLocks/>
            </p:cNvSpPr>
            <p:nvPr/>
          </p:nvSpPr>
          <p:spPr>
            <a:xfrm>
              <a:off x="7739380" y="728980"/>
              <a:ext cx="1338580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200" b="1" dirty="0">
                  <a:latin typeface="나눔고딕" charset="0"/>
                  <a:ea typeface="나눔고딕" charset="0"/>
                </a:rPr>
                <a:t>Subscribe Server</a:t>
              </a:r>
              <a:endParaRPr lang="ko-KR" altLang="en-US" sz="1200" b="1" dirty="0">
                <a:latin typeface="나눔고딕" charset="0"/>
                <a:ea typeface="나눔고딕" charset="0"/>
              </a:endParaRPr>
            </a:p>
          </p:txBody>
        </p:sp>
        <p:pic>
          <p:nvPicPr>
            <p:cNvPr id="48" name="그림 60">
              <a:extLst>
                <a:ext uri="{FF2B5EF4-FFF2-40B4-BE49-F238E27FC236}">
                  <a16:creationId xmlns:a16="http://schemas.microsoft.com/office/drawing/2014/main" id="{089F4077-4FFA-4E76-9D0B-05E860594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405" y="217170"/>
              <a:ext cx="615950" cy="564515"/>
            </a:xfrm>
            <a:prstGeom prst="rect">
              <a:avLst/>
            </a:prstGeom>
            <a:noFill/>
          </p:spPr>
        </p:pic>
      </p:grpSp>
      <p:cxnSp>
        <p:nvCxnSpPr>
          <p:cNvPr id="59" name="Double Arrow 49">
            <a:extLst>
              <a:ext uri="{FF2B5EF4-FFF2-40B4-BE49-F238E27FC236}">
                <a16:creationId xmlns:a16="http://schemas.microsoft.com/office/drawing/2014/main" id="{77902C38-65B1-4316-BD7E-E0AB638171F0}"/>
              </a:ext>
            </a:extLst>
          </p:cNvPr>
          <p:cNvCxnSpPr>
            <a:cxnSpLocks/>
          </p:cNvCxnSpPr>
          <p:nvPr/>
        </p:nvCxnSpPr>
        <p:spPr>
          <a:xfrm flipV="1">
            <a:off x="5235191" y="2709089"/>
            <a:ext cx="868152" cy="371321"/>
          </a:xfrm>
          <a:prstGeom prst="straightConnector1">
            <a:avLst/>
          </a:prstGeom>
          <a:ln w="19050" cap="flat" cmpd="sng">
            <a:solidFill>
              <a:schemeClr val="accent1">
                <a:lumMod val="75000"/>
              </a:schemeClr>
            </a:solidFill>
            <a:prstDash val="dash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3">
            <a:extLst>
              <a:ext uri="{FF2B5EF4-FFF2-40B4-BE49-F238E27FC236}">
                <a16:creationId xmlns:a16="http://schemas.microsoft.com/office/drawing/2014/main" id="{AA20D369-7E05-46BC-85F4-2050F3BB20DD}"/>
              </a:ext>
            </a:extLst>
          </p:cNvPr>
          <p:cNvGrpSpPr/>
          <p:nvPr/>
        </p:nvGrpSpPr>
        <p:grpSpPr>
          <a:xfrm>
            <a:off x="2402197" y="3197464"/>
            <a:ext cx="1508760" cy="1071982"/>
            <a:chOff x="10028344" y="442939"/>
            <a:chExt cx="1508760" cy="1071982"/>
          </a:xfrm>
        </p:grpSpPr>
        <p:pic>
          <p:nvPicPr>
            <p:cNvPr id="64" name="그림 61">
              <a:extLst>
                <a:ext uri="{FF2B5EF4-FFF2-40B4-BE49-F238E27FC236}">
                  <a16:creationId xmlns:a16="http://schemas.microsoft.com/office/drawing/2014/main" id="{E84838C9-B15A-4299-8F31-3D78D48825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35034" y="442939"/>
              <a:ext cx="551180" cy="502285"/>
            </a:xfrm>
            <a:prstGeom prst="rect">
              <a:avLst/>
            </a:prstGeom>
            <a:noFill/>
          </p:spPr>
        </p:pic>
        <p:sp>
          <p:nvSpPr>
            <p:cNvPr id="65" name="텍스트 상자 62">
              <a:extLst>
                <a:ext uri="{FF2B5EF4-FFF2-40B4-BE49-F238E27FC236}">
                  <a16:creationId xmlns:a16="http://schemas.microsoft.com/office/drawing/2014/main" id="{C7DF7ABC-662B-4AB6-BEC6-FA6DE42817B5}"/>
                </a:ext>
              </a:extLst>
            </p:cNvPr>
            <p:cNvSpPr txBox="1">
              <a:spLocks/>
            </p:cNvSpPr>
            <p:nvPr/>
          </p:nvSpPr>
          <p:spPr>
            <a:xfrm>
              <a:off x="10028344" y="1051974"/>
              <a:ext cx="1508760" cy="46294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200" b="1" dirty="0">
                  <a:latin typeface="나눔고딕" charset="0"/>
                  <a:ea typeface="나눔고딕" charset="0"/>
                </a:rPr>
                <a:t>P</a:t>
              </a:r>
              <a:r>
                <a:rPr lang="en-US" sz="1200" b="1" dirty="0">
                  <a:latin typeface="나눔고딕" charset="0"/>
                  <a:ea typeface="나눔고딕" charset="0"/>
                </a:rPr>
                <a:t>artner</a:t>
              </a:r>
            </a:p>
            <a:p>
              <a:pPr marL="0" indent="0" algn="l" latinLnBrk="0" hangingPunct="1">
                <a:buFontTx/>
                <a:buNone/>
              </a:pPr>
              <a:r>
                <a:rPr sz="1200" b="1" dirty="0">
                  <a:latin typeface="나눔고딕" charset="0"/>
                  <a:ea typeface="나눔고딕" charset="0"/>
                </a:rPr>
                <a:t>Data Table</a:t>
              </a:r>
              <a:endParaRPr lang="ko-KR" altLang="en-US" sz="1200" b="1" dirty="0">
                <a:latin typeface="나눔고딕" charset="0"/>
                <a:ea typeface="나눔고딕" charset="0"/>
              </a:endParaRPr>
            </a:p>
          </p:txBody>
        </p:sp>
      </p:grpSp>
      <p:cxnSp>
        <p:nvCxnSpPr>
          <p:cNvPr id="66" name="Double Arrow 64">
            <a:extLst>
              <a:ext uri="{FF2B5EF4-FFF2-40B4-BE49-F238E27FC236}">
                <a16:creationId xmlns:a16="http://schemas.microsoft.com/office/drawing/2014/main" id="{91B54189-46B0-411B-BCD5-9F4B60BE45B7}"/>
              </a:ext>
            </a:extLst>
          </p:cNvPr>
          <p:cNvCxnSpPr>
            <a:cxnSpLocks/>
          </p:cNvCxnSpPr>
          <p:nvPr/>
        </p:nvCxnSpPr>
        <p:spPr>
          <a:xfrm flipH="1">
            <a:off x="3223897" y="3540344"/>
            <a:ext cx="1191044" cy="2236"/>
          </a:xfrm>
          <a:prstGeom prst="straightConnector1">
            <a:avLst/>
          </a:prstGeom>
          <a:ln w="19050" cap="flat" cmpd="sng">
            <a:solidFill>
              <a:schemeClr val="accent2">
                <a:lumMod val="75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텍스트 상자 65">
            <a:extLst>
              <a:ext uri="{FF2B5EF4-FFF2-40B4-BE49-F238E27FC236}">
                <a16:creationId xmlns:a16="http://schemas.microsoft.com/office/drawing/2014/main" id="{E0F68CDB-F4C0-49D1-8844-08FFF685C3E9}"/>
              </a:ext>
            </a:extLst>
          </p:cNvPr>
          <p:cNvSpPr txBox="1">
            <a:spLocks/>
          </p:cNvSpPr>
          <p:nvPr/>
        </p:nvSpPr>
        <p:spPr>
          <a:xfrm>
            <a:off x="3134320" y="3549053"/>
            <a:ext cx="1360805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latin typeface="나눔고딕" charset="0"/>
                <a:ea typeface="나눔고딕" charset="0"/>
              </a:rPr>
              <a:t>5. </a:t>
            </a:r>
            <a:r>
              <a:rPr lang="ko-KR" altLang="en-US" sz="1000" dirty="0">
                <a:latin typeface="나눔고딕" charset="0"/>
                <a:ea typeface="나눔고딕" charset="0"/>
              </a:rPr>
              <a:t>주문</a:t>
            </a:r>
            <a:r>
              <a:rPr sz="1000" dirty="0"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latin typeface="나눔고딕" charset="0"/>
                <a:ea typeface="나눔고딕" charset="0"/>
              </a:rPr>
              <a:t>저장</a:t>
            </a:r>
            <a:endParaRPr lang="ko-KR" altLang="en-US" sz="1000" dirty="0">
              <a:latin typeface="나눔고딕" charset="0"/>
              <a:ea typeface="나눔고딕" charset="0"/>
            </a:endParaRPr>
          </a:p>
        </p:txBody>
      </p:sp>
      <p:sp>
        <p:nvSpPr>
          <p:cNvPr id="72" name="텍스트 상자 65">
            <a:extLst>
              <a:ext uri="{FF2B5EF4-FFF2-40B4-BE49-F238E27FC236}">
                <a16:creationId xmlns:a16="http://schemas.microsoft.com/office/drawing/2014/main" id="{F4488D0C-863F-4880-ADC6-50366F568776}"/>
              </a:ext>
            </a:extLst>
          </p:cNvPr>
          <p:cNvSpPr txBox="1">
            <a:spLocks/>
          </p:cNvSpPr>
          <p:nvPr/>
        </p:nvSpPr>
        <p:spPr>
          <a:xfrm rot="20303190">
            <a:off x="5112304" y="2833390"/>
            <a:ext cx="1360805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1000" dirty="0">
                <a:latin typeface="나눔고딕" charset="0"/>
                <a:ea typeface="나눔고딕" charset="0"/>
              </a:rPr>
              <a:t>※ </a:t>
            </a:r>
            <a:r>
              <a:rPr lang="ko-KR" altLang="en-US" sz="1000" dirty="0">
                <a:latin typeface="나눔고딕" charset="0"/>
                <a:ea typeface="나눔고딕" charset="0"/>
              </a:rPr>
              <a:t>주문 알림 </a:t>
            </a:r>
            <a:r>
              <a:rPr lang="en-US" altLang="ko-KR" sz="1000" dirty="0">
                <a:latin typeface="나눔고딕" charset="0"/>
                <a:ea typeface="나눔고딕" charset="0"/>
              </a:rPr>
              <a:t>(SSE)</a:t>
            </a:r>
            <a:endParaRPr lang="ko-KR" altLang="en-US" sz="1000" dirty="0">
              <a:latin typeface="나눔고딕" charset="0"/>
              <a:ea typeface="나눔고딕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FA4D254-8192-4E18-873B-09FCA8457F42}"/>
              </a:ext>
            </a:extLst>
          </p:cNvPr>
          <p:cNvSpPr txBox="1"/>
          <p:nvPr/>
        </p:nvSpPr>
        <p:spPr>
          <a:xfrm>
            <a:off x="7047237" y="834419"/>
            <a:ext cx="4628042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Subscribe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에서 추가한 주문 데이터를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Partner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서버에서도 출력합니다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id="{7EE4776C-063C-4102-AC73-C4875B80C841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C27ACB-3018-4258-90F9-2B3883E72D24}"/>
              </a:ext>
            </a:extLst>
          </p:cNvPr>
          <p:cNvSpPr txBox="1"/>
          <p:nvPr/>
        </p:nvSpPr>
        <p:spPr>
          <a:xfrm>
            <a:off x="2449612" y="794056"/>
            <a:ext cx="1726148" cy="6197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주문 </a:t>
            </a:r>
            <a:r>
              <a:rPr lang="ko-KR" altLang="en-US" sz="12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메시지큐</a:t>
            </a:r>
            <a:endParaRPr lang="en-US" altLang="ko-KR" sz="12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Subscribe  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→</a:t>
            </a: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Partner</a:t>
            </a:r>
          </a:p>
        </p:txBody>
      </p:sp>
      <p:pic>
        <p:nvPicPr>
          <p:cNvPr id="55" name="그림 54" descr="테이블이(가) 표시된 사진&#10;&#10;자동 생성된 설명">
            <a:extLst>
              <a:ext uri="{FF2B5EF4-FFF2-40B4-BE49-F238E27FC236}">
                <a16:creationId xmlns:a16="http://schemas.microsoft.com/office/drawing/2014/main" id="{0BB7DE5D-B002-455E-8DE5-63ABC13E75F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0" r="75"/>
          <a:stretch/>
        </p:blipFill>
        <p:spPr>
          <a:xfrm>
            <a:off x="5594717" y="5010175"/>
            <a:ext cx="2696796" cy="1423344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그림 19">
            <a:extLst>
              <a:ext uri="{FF2B5EF4-FFF2-40B4-BE49-F238E27FC236}">
                <a16:creationId xmlns:a16="http://schemas.microsoft.com/office/drawing/2014/main" id="{0688AEB3-A700-4917-BBC9-ABA1E5EF819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5403" y="1256405"/>
            <a:ext cx="1292114" cy="1316314"/>
          </a:xfrm>
          <a:prstGeom prst="rect">
            <a:avLst/>
          </a:prstGeom>
          <a:noFill/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9B3E9B-6472-4677-BD1E-389A7AEE36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" t="12528" r="2933" b="6189"/>
          <a:stretch/>
        </p:blipFill>
        <p:spPr>
          <a:xfrm>
            <a:off x="7821941" y="1255407"/>
            <a:ext cx="2705688" cy="1340774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0" name="Double Arrow 49">
            <a:extLst>
              <a:ext uri="{FF2B5EF4-FFF2-40B4-BE49-F238E27FC236}">
                <a16:creationId xmlns:a16="http://schemas.microsoft.com/office/drawing/2014/main" id="{152599A7-0A4F-410E-AF27-26912EDDEB9E}"/>
              </a:ext>
            </a:extLst>
          </p:cNvPr>
          <p:cNvCxnSpPr>
            <a:cxnSpLocks/>
          </p:cNvCxnSpPr>
          <p:nvPr/>
        </p:nvCxnSpPr>
        <p:spPr>
          <a:xfrm flipV="1">
            <a:off x="4582141" y="2417315"/>
            <a:ext cx="0" cy="745448"/>
          </a:xfrm>
          <a:prstGeom prst="straightConnector1">
            <a:avLst/>
          </a:prstGeom>
          <a:ln w="19050" cap="flat" cmpd="sng">
            <a:solidFill>
              <a:schemeClr val="accent1">
                <a:lumMod val="75000"/>
              </a:schemeClr>
            </a:solidFill>
            <a:prstDash val="dash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Double Arrow 49">
            <a:extLst>
              <a:ext uri="{FF2B5EF4-FFF2-40B4-BE49-F238E27FC236}">
                <a16:creationId xmlns:a16="http://schemas.microsoft.com/office/drawing/2014/main" id="{30BE1168-977B-4CC6-B3E7-04F456B0607A}"/>
              </a:ext>
            </a:extLst>
          </p:cNvPr>
          <p:cNvCxnSpPr>
            <a:cxnSpLocks/>
          </p:cNvCxnSpPr>
          <p:nvPr/>
        </p:nvCxnSpPr>
        <p:spPr>
          <a:xfrm>
            <a:off x="4804879" y="2422934"/>
            <a:ext cx="0" cy="745448"/>
          </a:xfrm>
          <a:prstGeom prst="straightConnector1">
            <a:avLst/>
          </a:prstGeom>
          <a:ln w="19050" cap="flat" cmpd="sng">
            <a:solidFill>
              <a:schemeClr val="accent1">
                <a:lumMod val="75000"/>
              </a:schemeClr>
            </a:solidFill>
            <a:prstDash val="dash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텍스트 상자 74">
            <a:extLst>
              <a:ext uri="{FF2B5EF4-FFF2-40B4-BE49-F238E27FC236}">
                <a16:creationId xmlns:a16="http://schemas.microsoft.com/office/drawing/2014/main" id="{B0596197-2576-472F-98C0-395933950859}"/>
              </a:ext>
            </a:extLst>
          </p:cNvPr>
          <p:cNvSpPr txBox="1">
            <a:spLocks/>
          </p:cNvSpPr>
          <p:nvPr/>
        </p:nvSpPr>
        <p:spPr>
          <a:xfrm>
            <a:off x="3165897" y="3136849"/>
            <a:ext cx="1379855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2)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제품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조회</a:t>
            </a:r>
            <a:endParaRPr lang="ko-KR" altLang="en-US" sz="1000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8" name="텍스트 상자 79">
            <a:extLst>
              <a:ext uri="{FF2B5EF4-FFF2-40B4-BE49-F238E27FC236}">
                <a16:creationId xmlns:a16="http://schemas.microsoft.com/office/drawing/2014/main" id="{ED2C57E7-DE1D-4033-8807-AE3157FBD5F7}"/>
              </a:ext>
            </a:extLst>
          </p:cNvPr>
          <p:cNvSpPr txBox="1">
            <a:spLocks/>
          </p:cNvSpPr>
          <p:nvPr/>
        </p:nvSpPr>
        <p:spPr>
          <a:xfrm>
            <a:off x="4807840" y="2499674"/>
            <a:ext cx="1058545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3)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응답</a:t>
            </a:r>
            <a:endParaRPr lang="ko-KR" altLang="en-US" sz="1000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1" name="텍스트 상자 81">
            <a:extLst>
              <a:ext uri="{FF2B5EF4-FFF2-40B4-BE49-F238E27FC236}">
                <a16:creationId xmlns:a16="http://schemas.microsoft.com/office/drawing/2014/main" id="{7206E1B3-560C-4BA2-AF71-1981B1D91409}"/>
              </a:ext>
            </a:extLst>
          </p:cNvPr>
          <p:cNvSpPr txBox="1">
            <a:spLocks/>
          </p:cNvSpPr>
          <p:nvPr/>
        </p:nvSpPr>
        <p:spPr>
          <a:xfrm>
            <a:off x="3570847" y="2499841"/>
            <a:ext cx="1131570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1)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데이터</a:t>
            </a:r>
            <a:r>
              <a:rPr sz="1000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요청</a:t>
            </a:r>
            <a:endParaRPr lang="ko-KR" altLang="en-US" sz="1000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62" name="Double Arrow 49">
            <a:extLst>
              <a:ext uri="{FF2B5EF4-FFF2-40B4-BE49-F238E27FC236}">
                <a16:creationId xmlns:a16="http://schemas.microsoft.com/office/drawing/2014/main" id="{C1A901C1-0B4C-456E-A345-BBB89D227C2B}"/>
              </a:ext>
            </a:extLst>
          </p:cNvPr>
          <p:cNvCxnSpPr>
            <a:cxnSpLocks/>
          </p:cNvCxnSpPr>
          <p:nvPr/>
        </p:nvCxnSpPr>
        <p:spPr>
          <a:xfrm flipV="1">
            <a:off x="3231603" y="3401871"/>
            <a:ext cx="1178743" cy="13193"/>
          </a:xfrm>
          <a:prstGeom prst="straightConnector1">
            <a:avLst/>
          </a:prstGeom>
          <a:ln w="19050" cap="flat" cmpd="sng">
            <a:solidFill>
              <a:schemeClr val="accent1">
                <a:lumMod val="75000"/>
              </a:schemeClr>
            </a:solidFill>
            <a:prstDash val="dash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텍스트 상자 65">
            <a:extLst>
              <a:ext uri="{FF2B5EF4-FFF2-40B4-BE49-F238E27FC236}">
                <a16:creationId xmlns:a16="http://schemas.microsoft.com/office/drawing/2014/main" id="{7BC1FBB3-D6F2-4723-B586-D444A5D2E7F2}"/>
              </a:ext>
            </a:extLst>
          </p:cNvPr>
          <p:cNvSpPr txBox="1">
            <a:spLocks/>
          </p:cNvSpPr>
          <p:nvPr/>
        </p:nvSpPr>
        <p:spPr>
          <a:xfrm>
            <a:off x="8716679" y="2645071"/>
            <a:ext cx="1360805" cy="247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1000" dirty="0">
                <a:latin typeface="나눔고딕" charset="0"/>
                <a:ea typeface="나눔고딕" charset="0"/>
              </a:rPr>
              <a:t>※ </a:t>
            </a:r>
            <a:r>
              <a:rPr lang="ko-KR" altLang="en-US" sz="1000" dirty="0">
                <a:latin typeface="나눔고딕" charset="0"/>
                <a:ea typeface="나눔고딕" charset="0"/>
              </a:rPr>
              <a:t>주문 조회</a:t>
            </a:r>
          </a:p>
        </p:txBody>
      </p:sp>
    </p:spTree>
    <p:extLst>
      <p:ext uri="{BB962C8B-B14F-4D97-AF65-F5344CB8AC3E}">
        <p14:creationId xmlns:p14="http://schemas.microsoft.com/office/powerpoint/2010/main" val="2220237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27AC53-9809-48D5-A519-6B1573F146DC}"/>
              </a:ext>
            </a:extLst>
          </p:cNvPr>
          <p:cNvSpPr/>
          <p:nvPr/>
        </p:nvSpPr>
        <p:spPr>
          <a:xfrm>
            <a:off x="1945640" y="135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상자 436">
            <a:extLst>
              <a:ext uri="{FF2B5EF4-FFF2-40B4-BE49-F238E27FC236}">
                <a16:creationId xmlns:a16="http://schemas.microsoft.com/office/drawing/2014/main" id="{EF04F465-73C7-4B2C-9B72-83E4777A00AB}"/>
              </a:ext>
            </a:extLst>
          </p:cNvPr>
          <p:cNvSpPr txBox="1">
            <a:spLocks/>
          </p:cNvSpPr>
          <p:nvPr/>
        </p:nvSpPr>
        <p:spPr>
          <a:xfrm>
            <a:off x="453388" y="755339"/>
            <a:ext cx="1032655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40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서비스 배포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28A49B0-46B0-445A-83B7-D9AE00397C1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AB4195-A4B5-4DF8-944E-A41682092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26" y="2755142"/>
            <a:ext cx="1420742" cy="1420742"/>
          </a:xfrm>
          <a:prstGeom prst="rect">
            <a:avLst/>
          </a:prstGeom>
        </p:spPr>
      </p:pic>
      <p:pic>
        <p:nvPicPr>
          <p:cNvPr id="13" name="그림 12">
            <a:hlinkClick r:id="rId3"/>
            <a:extLst>
              <a:ext uri="{FF2B5EF4-FFF2-40B4-BE49-F238E27FC236}">
                <a16:creationId xmlns:a16="http://schemas.microsoft.com/office/drawing/2014/main" id="{C591F53F-A310-476A-B17A-8987314B8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171" y="209122"/>
            <a:ext cx="468616" cy="5674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AC80B8-0828-4155-A352-D1F578117858}"/>
              </a:ext>
            </a:extLst>
          </p:cNvPr>
          <p:cNvSpPr txBox="1"/>
          <p:nvPr/>
        </p:nvSpPr>
        <p:spPr>
          <a:xfrm>
            <a:off x="2271465" y="157462"/>
            <a:ext cx="74821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AWS EC2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인스턴스 서버에 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node </a:t>
            </a:r>
            <a:r>
              <a:rPr lang="en-US" altLang="ko-KR" sz="20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js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설치하여 배포 하였습니다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CA68A53-6C42-4D25-80CD-30D0237AA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29" y="5160377"/>
            <a:ext cx="3676009" cy="143882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3E1422F-3E8B-4424-8EC9-CDA74FA50B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607" y="5132927"/>
            <a:ext cx="4253058" cy="1438821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CFAB20AE-8021-4740-A967-6A633999FC9D}"/>
              </a:ext>
            </a:extLst>
          </p:cNvPr>
          <p:cNvGrpSpPr/>
          <p:nvPr/>
        </p:nvGrpSpPr>
        <p:grpSpPr>
          <a:xfrm>
            <a:off x="2752988" y="958974"/>
            <a:ext cx="9061213" cy="3845402"/>
            <a:chOff x="2752988" y="958974"/>
            <a:chExt cx="9061213" cy="384540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FB99B5-70F9-4ED7-8072-586E3FA78F66}"/>
                </a:ext>
              </a:extLst>
            </p:cNvPr>
            <p:cNvSpPr txBox="1"/>
            <p:nvPr/>
          </p:nvSpPr>
          <p:spPr>
            <a:xfrm>
              <a:off x="5532807" y="1686873"/>
              <a:ext cx="6281394" cy="2910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200000"/>
                </a:lnSpc>
                <a:buAutoNum type="arabicPeriod"/>
              </a:pP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개발 작업을 마치고 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git commit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을 통해 소스코드 업데이트</a:t>
              </a:r>
              <a:endPara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endParaRPr lang="en-US" altLang="ko-KR" sz="10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endParaRPr lang="en-US" altLang="ko-KR" sz="10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EC2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인스턴스 서버에 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git clone (git pull)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을 통해 소스 최신화</a:t>
              </a:r>
              <a:endPara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endParaRPr lang="en-US" altLang="ko-KR" sz="10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endParaRPr lang="en-US" altLang="ko-KR" sz="10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서버에서 </a:t>
              </a:r>
              <a:r>
                <a:rPr lang="en-US" altLang="ko-KR" b="1" dirty="0" err="1">
                  <a:latin typeface="한컴 고딕" panose="02000500000000000000" pitchFamily="2" charset="-127"/>
                  <a:ea typeface="한컴 고딕" panose="02000500000000000000" pitchFamily="2" charset="-127"/>
                </a:rPr>
                <a:t>npm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 install / </a:t>
              </a:r>
              <a:r>
                <a:rPr lang="en-US" altLang="ko-KR" b="1" dirty="0" err="1">
                  <a:latin typeface="한컴 고딕" panose="02000500000000000000" pitchFamily="2" charset="-127"/>
                  <a:ea typeface="한컴 고딕" panose="02000500000000000000" pitchFamily="2" charset="-127"/>
                </a:rPr>
                <a:t>npm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run build / </a:t>
              </a:r>
              <a:r>
                <a:rPr lang="en-US" altLang="ko-KR" b="1" dirty="0" err="1">
                  <a:latin typeface="한컴 고딕" panose="02000500000000000000" pitchFamily="2" charset="-127"/>
                  <a:ea typeface="한컴 고딕" panose="02000500000000000000" pitchFamily="2" charset="-127"/>
                </a:rPr>
                <a:t>npm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 start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A52531-7B52-44BF-B41C-2C3FAFA5778C}"/>
                </a:ext>
              </a:extLst>
            </p:cNvPr>
            <p:cNvSpPr/>
            <p:nvPr/>
          </p:nvSpPr>
          <p:spPr>
            <a:xfrm>
              <a:off x="5837939" y="958974"/>
              <a:ext cx="1968422" cy="469097"/>
            </a:xfrm>
            <a:prstGeom prst="rect">
              <a:avLst/>
            </a:prstGeom>
            <a:solidFill>
              <a:srgbClr val="403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Front-end </a:t>
              </a:r>
              <a:r>
                <a:rPr lang="ko-KR" altLang="en-US" b="1" dirty="0"/>
                <a:t>배포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D6B308-B3BC-42D9-BA0B-EED22971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3627" y="1735812"/>
              <a:ext cx="645969" cy="64596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E76EE63-298A-4907-BB11-063B3F724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9009" y="1735813"/>
              <a:ext cx="645969" cy="645969"/>
            </a:xfrm>
            <a:prstGeom prst="rect">
              <a:avLst/>
            </a:prstGeom>
          </p:spPr>
        </p:pic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7C887426-DB0F-43DA-8DF7-7A1B31915F98}"/>
                </a:ext>
              </a:extLst>
            </p:cNvPr>
            <p:cNvCxnSpPr/>
            <p:nvPr/>
          </p:nvCxnSpPr>
          <p:spPr>
            <a:xfrm>
              <a:off x="3589139" y="2058796"/>
              <a:ext cx="688156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256B75-BCD9-4524-A09C-7E1CF7394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4139" y="2880207"/>
              <a:ext cx="591506" cy="71621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6E910DB-A588-419B-8988-914AE4F63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2988" y="2950454"/>
              <a:ext cx="645969" cy="645969"/>
            </a:xfrm>
            <a:prstGeom prst="rect">
              <a:avLst/>
            </a:prstGeom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01D083CA-24FF-4911-951F-8B80DD24CF92}"/>
                </a:ext>
              </a:extLst>
            </p:cNvPr>
            <p:cNvCxnSpPr/>
            <p:nvPr/>
          </p:nvCxnSpPr>
          <p:spPr>
            <a:xfrm>
              <a:off x="3573118" y="3273438"/>
              <a:ext cx="688156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C6E5693-0BC7-4784-923A-388A8D65E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7359" y="4131617"/>
              <a:ext cx="672759" cy="672759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CBD51B4-4AC5-4AFF-ABB6-182BB7443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5459" y="4131618"/>
              <a:ext cx="645969" cy="645969"/>
            </a:xfrm>
            <a:prstGeom prst="rect">
              <a:avLst/>
            </a:prstGeom>
          </p:spPr>
        </p:pic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CF2D6670-C66B-45D6-B4A8-54A9E61A8372}"/>
                </a:ext>
              </a:extLst>
            </p:cNvPr>
            <p:cNvCxnSpPr/>
            <p:nvPr/>
          </p:nvCxnSpPr>
          <p:spPr>
            <a:xfrm>
              <a:off x="3589139" y="4512838"/>
              <a:ext cx="688156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그림 49" descr="/Users/myeongjaeyun/Library/Group Containers/L48J367XN4.com.infraware.PolarisOffice/EngineTemp/16944/fImage302132253979.png">
            <a:extLst>
              <a:ext uri="{FF2B5EF4-FFF2-40B4-BE49-F238E27FC236}">
                <a16:creationId xmlns:a16="http://schemas.microsoft.com/office/drawing/2014/main" id="{1DE0E867-3995-48DE-9CEE-E454FC6EB28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7" r="12448" b="12641"/>
          <a:stretch/>
        </p:blipFill>
        <p:spPr>
          <a:xfrm>
            <a:off x="11458249" y="224065"/>
            <a:ext cx="468616" cy="5395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3797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064354-2083-4251-9EE8-4753F3FFA7BE}"/>
              </a:ext>
            </a:extLst>
          </p:cNvPr>
          <p:cNvSpPr/>
          <p:nvPr/>
        </p:nvSpPr>
        <p:spPr>
          <a:xfrm>
            <a:off x="1945640" y="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텍스트 상자 436">
            <a:extLst>
              <a:ext uri="{FF2B5EF4-FFF2-40B4-BE49-F238E27FC236}">
                <a16:creationId xmlns:a16="http://schemas.microsoft.com/office/drawing/2014/main" id="{EF04F465-73C7-4B2C-9B72-83E4777A00AB}"/>
              </a:ext>
            </a:extLst>
          </p:cNvPr>
          <p:cNvSpPr txBox="1">
            <a:spLocks/>
          </p:cNvSpPr>
          <p:nvPr/>
        </p:nvSpPr>
        <p:spPr>
          <a:xfrm>
            <a:off x="453388" y="755339"/>
            <a:ext cx="1032655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40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서비스 배포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28A49B0-46B0-445A-83B7-D9AE00397C1E}"/>
              </a:ext>
            </a:extLst>
          </p:cNvPr>
          <p:cNvSpPr txBox="1">
            <a:spLocks/>
          </p:cNvSpPr>
          <p:nvPr/>
        </p:nvSpPr>
        <p:spPr>
          <a:xfrm>
            <a:off x="348615" y="196393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AC80B8-0828-4155-A352-D1F578117858}"/>
              </a:ext>
            </a:extLst>
          </p:cNvPr>
          <p:cNvSpPr txBox="1"/>
          <p:nvPr/>
        </p:nvSpPr>
        <p:spPr>
          <a:xfrm>
            <a:off x="2271465" y="157462"/>
            <a:ext cx="74821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AWS EC2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인스턴스 서버에 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node </a:t>
            </a:r>
            <a:r>
              <a:rPr lang="en-US" altLang="ko-KR" sz="20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js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설치하여 배포 하였습니다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23" name="그림 22">
            <a:hlinkClick r:id="rId3"/>
            <a:extLst>
              <a:ext uri="{FF2B5EF4-FFF2-40B4-BE49-F238E27FC236}">
                <a16:creationId xmlns:a16="http://schemas.microsoft.com/office/drawing/2014/main" id="{5462F528-461B-47AA-BE16-634D270B7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171" y="209122"/>
            <a:ext cx="468616" cy="567417"/>
          </a:xfrm>
          <a:prstGeom prst="rect">
            <a:avLst/>
          </a:prstGeom>
        </p:spPr>
      </p:pic>
      <p:pic>
        <p:nvPicPr>
          <p:cNvPr id="25" name="그림 49" descr="/Users/myeongjaeyun/Library/Group Containers/L48J367XN4.com.infraware.PolarisOffice/EngineTemp/16944/fImage302132253979.png">
            <a:extLst>
              <a:ext uri="{FF2B5EF4-FFF2-40B4-BE49-F238E27FC236}">
                <a16:creationId xmlns:a16="http://schemas.microsoft.com/office/drawing/2014/main" id="{2C2C1F38-1FFE-4BED-B7FF-2DC0CCFCD52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7" r="12448" b="12641"/>
          <a:stretch/>
        </p:blipFill>
        <p:spPr>
          <a:xfrm>
            <a:off x="11458249" y="224065"/>
            <a:ext cx="468616" cy="539506"/>
          </a:xfrm>
          <a:prstGeom prst="rect">
            <a:avLst/>
          </a:prstGeom>
          <a:noFill/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1E3AF0E8-617C-4239-BD9B-C5D08753EC79}"/>
              </a:ext>
            </a:extLst>
          </p:cNvPr>
          <p:cNvGrpSpPr/>
          <p:nvPr/>
        </p:nvGrpSpPr>
        <p:grpSpPr>
          <a:xfrm>
            <a:off x="2446020" y="987260"/>
            <a:ext cx="9764897" cy="3622659"/>
            <a:chOff x="2446020" y="987260"/>
            <a:chExt cx="9764897" cy="362265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FB99B5-70F9-4ED7-8072-586E3FA78F66}"/>
                </a:ext>
              </a:extLst>
            </p:cNvPr>
            <p:cNvSpPr txBox="1"/>
            <p:nvPr/>
          </p:nvSpPr>
          <p:spPr>
            <a:xfrm>
              <a:off x="5532807" y="1639744"/>
              <a:ext cx="6678110" cy="2479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200000"/>
                </a:lnSpc>
                <a:buAutoNum type="arabicPeriod"/>
              </a:pP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서버 경로에서 </a:t>
              </a:r>
              <a:r>
                <a:rPr lang="en-US" altLang="ko-KR" b="1" dirty="0" err="1">
                  <a:latin typeface="한컴 고딕" panose="02000500000000000000" pitchFamily="2" charset="-127"/>
                  <a:ea typeface="한컴 고딕" panose="02000500000000000000" pitchFamily="2" charset="-127"/>
                </a:rPr>
                <a:t>gradlew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en-US" altLang="ko-KR" b="1" dirty="0" err="1">
                  <a:latin typeface="한컴 고딕" panose="02000500000000000000" pitchFamily="2" charset="-127"/>
                  <a:ea typeface="한컴 고딕" panose="02000500000000000000" pitchFamily="2" charset="-127"/>
                </a:rPr>
                <a:t>bootjar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입력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jar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파일 생성</a:t>
              </a:r>
              <a:endPara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endParaRPr lang="en-US" altLang="ko-KR" sz="5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endParaRPr lang="en-US" altLang="ko-KR" sz="5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Terminal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에서 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jar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파일 우분투 서버로 전송 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(</a:t>
              </a:r>
              <a:r>
                <a:rPr lang="en-US" altLang="ko-KR" b="1" dirty="0" err="1">
                  <a:latin typeface="한컴 고딕" panose="02000500000000000000" pitchFamily="2" charset="-127"/>
                  <a:ea typeface="한컴 고딕" panose="02000500000000000000" pitchFamily="2" charset="-127"/>
                </a:rPr>
                <a:t>scp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)</a:t>
              </a:r>
              <a:endPara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endParaRPr lang="en-US" altLang="ko-KR" sz="8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endParaRPr lang="en-US" altLang="ko-KR" sz="8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228600" indent="-228600">
                <a:lnSpc>
                  <a:spcPct val="200000"/>
                </a:lnSpc>
                <a:buAutoNum type="arabicPeriod"/>
              </a:pP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백그라운드에 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jar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파일 배포 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→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백그라운드 서버 프로세스 유지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A52531-7B52-44BF-B41C-2C3FAFA5778C}"/>
                </a:ext>
              </a:extLst>
            </p:cNvPr>
            <p:cNvSpPr/>
            <p:nvPr/>
          </p:nvSpPr>
          <p:spPr>
            <a:xfrm>
              <a:off x="5837939" y="987260"/>
              <a:ext cx="1968422" cy="469097"/>
            </a:xfrm>
            <a:prstGeom prst="rect">
              <a:avLst/>
            </a:prstGeom>
            <a:solidFill>
              <a:srgbClr val="403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Back-end </a:t>
              </a:r>
              <a:r>
                <a:rPr lang="ko-KR" altLang="en-US" b="1" dirty="0"/>
                <a:t>배포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01D083CA-24FF-4911-951F-8B80DD24CF92}"/>
                </a:ext>
              </a:extLst>
            </p:cNvPr>
            <p:cNvCxnSpPr/>
            <p:nvPr/>
          </p:nvCxnSpPr>
          <p:spPr>
            <a:xfrm>
              <a:off x="3563307" y="3055527"/>
              <a:ext cx="688156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CF2D6670-C66B-45D6-B4A8-54A9E61A8372}"/>
                </a:ext>
              </a:extLst>
            </p:cNvPr>
            <p:cNvCxnSpPr/>
            <p:nvPr/>
          </p:nvCxnSpPr>
          <p:spPr>
            <a:xfrm>
              <a:off x="3740457" y="1984102"/>
              <a:ext cx="688156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그림 495">
              <a:extLst>
                <a:ext uri="{FF2B5EF4-FFF2-40B4-BE49-F238E27FC236}">
                  <a16:creationId xmlns:a16="http://schemas.microsoft.com/office/drawing/2014/main" id="{0F71058F-C7BE-40FC-BF2B-E8E0DA255D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41066" y="1823633"/>
              <a:ext cx="856251" cy="468355"/>
            </a:xfrm>
            <a:prstGeom prst="rect">
              <a:avLst/>
            </a:prstGeom>
            <a:noFill/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A78AD0C-F8DA-4D84-89BE-CBE75A553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87" r="59573" b="28586"/>
            <a:stretch/>
          </p:blipFill>
          <p:spPr>
            <a:xfrm>
              <a:off x="2446020" y="1478542"/>
              <a:ext cx="569596" cy="468355"/>
            </a:xfrm>
            <a:prstGeom prst="rect">
              <a:avLst/>
            </a:prstGeom>
          </p:spPr>
        </p:pic>
        <p:pic>
          <p:nvPicPr>
            <p:cNvPr id="16" name="그림 15" descr="텍스트, 표지판, 실외, 밤이(가) 표시된 사진&#10;&#10;자동 생성된 설명">
              <a:extLst>
                <a:ext uri="{FF2B5EF4-FFF2-40B4-BE49-F238E27FC236}">
                  <a16:creationId xmlns:a16="http://schemas.microsoft.com/office/drawing/2014/main" id="{AA6F977B-368E-409B-BAC3-ED93155FB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5368" y="2651097"/>
              <a:ext cx="792000" cy="7920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6B2A43-9E37-44B0-991E-846ADE40F4FF}"/>
                </a:ext>
              </a:extLst>
            </p:cNvPr>
            <p:cNvSpPr txBox="1"/>
            <p:nvPr/>
          </p:nvSpPr>
          <p:spPr>
            <a:xfrm>
              <a:off x="5532807" y="3074166"/>
              <a:ext cx="6216830" cy="1361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 err="1"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C9C9C9"/>
                  </a:highlight>
                </a:rPr>
                <a:t>scp</a:t>
              </a:r>
              <a:r>
                <a:rPr lang="en-US" altLang="ko-KR" sz="1300" dirty="0"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C9C9C9"/>
                  </a:highlight>
                </a:rPr>
                <a:t> -</a:t>
              </a:r>
              <a:r>
                <a:rPr lang="en-US" altLang="ko-KR" sz="1300" dirty="0" err="1"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C9C9C9"/>
                  </a:highlight>
                </a:rPr>
                <a:t>i</a:t>
              </a:r>
              <a:r>
                <a:rPr lang="en-US" altLang="ko-KR" sz="1300" dirty="0"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C9C9C9"/>
                  </a:highlight>
                </a:rPr>
                <a:t> “path/path/</a:t>
              </a:r>
              <a:r>
                <a:rPr lang="en-US" altLang="ko-KR" sz="1300" dirty="0" err="1"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C9C9C9"/>
                  </a:highlight>
                </a:rPr>
                <a:t>filename.pem</a:t>
              </a:r>
              <a:r>
                <a:rPr lang="en-US" altLang="ko-KR" sz="1300" dirty="0"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C9C9C9"/>
                  </a:highlight>
                </a:rPr>
                <a:t>” –r filename.jar ubuntu@</a:t>
              </a:r>
              <a:r>
                <a: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C9C9C9"/>
                  </a:highlight>
                </a:rPr>
                <a:t>배포주소</a:t>
              </a:r>
              <a:r>
                <a:rPr lang="en-US" altLang="ko-KR" sz="1300" dirty="0"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C9C9C9"/>
                  </a:highlight>
                </a:rPr>
                <a:t>:</a:t>
              </a:r>
              <a:r>
                <a: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highlight>
                    <a:srgbClr val="C9C9C9"/>
                  </a:highlight>
                </a:rPr>
                <a:t>서버저장경로</a:t>
              </a:r>
              <a:endPara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endParaRPr>
            </a:p>
            <a:p>
              <a:endParaRPr lang="en-US" altLang="ko-KR" sz="105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1300" dirty="0"/>
            </a:p>
            <a:p>
              <a:endParaRPr lang="en-US" altLang="ko-KR" sz="1300" dirty="0"/>
            </a:p>
            <a:p>
              <a:r>
                <a:rPr lang="nl-NL" altLang="ko-KR" sz="1300" dirty="0">
                  <a:highlight>
                    <a:srgbClr val="C9C9C9"/>
                  </a:highlight>
                </a:rPr>
                <a:t>nohup java –jar [name-of-jar-file].jar &amp;</a:t>
              </a:r>
              <a:endParaRPr lang="ko-KR" altLang="en-US" sz="1300" dirty="0">
                <a:highlight>
                  <a:srgbClr val="C9C9C9"/>
                </a:highlight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FF2FDE0-267B-4C84-837A-DBD216D50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6285" y="2723776"/>
              <a:ext cx="612000" cy="61200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10E4EE-0703-46D8-A614-1DC0ABB8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2996" y="3510506"/>
              <a:ext cx="1756206" cy="1099413"/>
            </a:xfrm>
            <a:prstGeom prst="rect">
              <a:avLst/>
            </a:prstGeom>
          </p:spPr>
        </p:pic>
        <p:pic>
          <p:nvPicPr>
            <p:cNvPr id="38" name="그림 37" descr="텍스트, 표지판, 실외, 밤이(가) 표시된 사진&#10;&#10;자동 생성된 설명">
              <a:extLst>
                <a:ext uri="{FF2B5EF4-FFF2-40B4-BE49-F238E27FC236}">
                  <a16:creationId xmlns:a16="http://schemas.microsoft.com/office/drawing/2014/main" id="{83D39781-8D1F-47B0-88BC-3458F1184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219" y="1571086"/>
              <a:ext cx="792000" cy="7920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BA90F9A-3FEC-47B8-B57A-9F46FA188F69}"/>
              </a:ext>
            </a:extLst>
          </p:cNvPr>
          <p:cNvSpPr txBox="1"/>
          <p:nvPr/>
        </p:nvSpPr>
        <p:spPr>
          <a:xfrm>
            <a:off x="2789341" y="5104741"/>
            <a:ext cx="4403333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Java application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실행 여부 확인</a:t>
            </a:r>
            <a:endParaRPr lang="en-US" altLang="ko-KR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2BD8AE-17BE-4761-9879-3008CA41732D}"/>
              </a:ext>
            </a:extLst>
          </p:cNvPr>
          <p:cNvSpPr txBox="1"/>
          <p:nvPr/>
        </p:nvSpPr>
        <p:spPr>
          <a:xfrm>
            <a:off x="7772419" y="5104741"/>
            <a:ext cx="4403333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Java application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종료</a:t>
            </a:r>
            <a:endParaRPr lang="en-US" altLang="ko-KR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9E4B9ED-8195-4579-B491-2092666C9EEB}"/>
              </a:ext>
            </a:extLst>
          </p:cNvPr>
          <p:cNvCxnSpPr/>
          <p:nvPr/>
        </p:nvCxnSpPr>
        <p:spPr>
          <a:xfrm>
            <a:off x="2553623" y="4925628"/>
            <a:ext cx="8994212" cy="0"/>
          </a:xfrm>
          <a:prstGeom prst="line">
            <a:avLst/>
          </a:prstGeom>
          <a:ln w="28575">
            <a:solidFill>
              <a:srgbClr val="403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924EBB5-F2E0-4A9A-985B-8460B8DADB0C}"/>
              </a:ext>
            </a:extLst>
          </p:cNvPr>
          <p:cNvSpPr txBox="1"/>
          <p:nvPr/>
        </p:nvSpPr>
        <p:spPr>
          <a:xfrm>
            <a:off x="3126020" y="5816764"/>
            <a:ext cx="1783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rPr>
              <a:t>ps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rPr>
              <a:t> -</a:t>
            </a:r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rPr>
              <a:t>ef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rPr>
              <a:t> | grep java</a:t>
            </a:r>
          </a:p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rPr>
              <a:t>[</a:t>
            </a:r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rPr>
              <a:t>pid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rPr>
              <a:t>]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2690D4-3751-4222-85F8-FDC9B2889DF0}"/>
              </a:ext>
            </a:extLst>
          </p:cNvPr>
          <p:cNvSpPr txBox="1"/>
          <p:nvPr/>
        </p:nvSpPr>
        <p:spPr>
          <a:xfrm>
            <a:off x="8113249" y="5872824"/>
            <a:ext cx="1208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rPr>
              <a:t>kill -9 [</a:t>
            </a:r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rPr>
              <a:t>pid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C9C9"/>
                </a:highlight>
              </a:rPr>
              <a:t>]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D4DBA04-EF00-4BAD-983C-1CAE25B43C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26" y="2755142"/>
            <a:ext cx="1420742" cy="142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16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/>
          </p:cNvSpPr>
          <p:nvPr/>
        </p:nvSpPr>
        <p:spPr>
          <a:xfrm>
            <a:off x="574967" y="1239453"/>
            <a:ext cx="3456000" cy="2183447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403726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1800" dirty="0">
                <a:latin typeface="나눔고딕" charset="0"/>
                <a:ea typeface="나눔고딕" charset="0"/>
              </a:rPr>
              <a:t> </a:t>
            </a:r>
            <a:endParaRPr lang="ko-KR" altLang="en-US" sz="1800" dirty="0">
              <a:latin typeface="나눔고딕" charset="0"/>
              <a:ea typeface="나눔고딕" charset="0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4353449" y="449195"/>
            <a:ext cx="3456000" cy="297370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403726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en-US" altLang="ko-KR" sz="1800" dirty="0">
                <a:latin typeface="나눔고딕" charset="0"/>
                <a:ea typeface="나눔고딕" charset="0"/>
              </a:rPr>
              <a:t>    </a:t>
            </a:r>
            <a:endParaRPr lang="ko-KR" altLang="en-US" sz="1800" dirty="0">
              <a:latin typeface="나눔고딕" charset="0"/>
              <a:ea typeface="나눔고딕" charset="0"/>
            </a:endParaRPr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8131931" y="3770945"/>
            <a:ext cx="3456000" cy="297370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403726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8131931" y="449195"/>
            <a:ext cx="3456000" cy="297370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403726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나눔고딕" charset="0"/>
              <a:ea typeface="나눔고딕" charset="0"/>
            </a:endParaRPr>
          </a:p>
        </p:txBody>
      </p:sp>
      <p:sp>
        <p:nvSpPr>
          <p:cNvPr id="30" name="Rectangle 44"/>
          <p:cNvSpPr>
            <a:spLocks/>
          </p:cNvSpPr>
          <p:nvPr/>
        </p:nvSpPr>
        <p:spPr>
          <a:xfrm>
            <a:off x="4353449" y="3770946"/>
            <a:ext cx="3456000" cy="297370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403726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5" name="Rectangle 50"/>
          <p:cNvSpPr>
            <a:spLocks/>
          </p:cNvSpPr>
          <p:nvPr/>
        </p:nvSpPr>
        <p:spPr>
          <a:xfrm>
            <a:off x="574967" y="3770945"/>
            <a:ext cx="3456000" cy="297370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403726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ABF29C54-E74C-4674-93D1-3CEB889A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069" y="186808"/>
            <a:ext cx="1500996" cy="5400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사용기술</a:t>
            </a:r>
          </a:p>
        </p:txBody>
      </p:sp>
      <p:sp>
        <p:nvSpPr>
          <p:cNvPr id="48" name="Rectangle 69">
            <a:extLst>
              <a:ext uri="{FF2B5EF4-FFF2-40B4-BE49-F238E27FC236}">
                <a16:creationId xmlns:a16="http://schemas.microsoft.com/office/drawing/2014/main" id="{C8DEB473-91C4-4FE7-A407-EDBEEA25FBD8}"/>
              </a:ext>
            </a:extLst>
          </p:cNvPr>
          <p:cNvSpPr>
            <a:spLocks/>
          </p:cNvSpPr>
          <p:nvPr/>
        </p:nvSpPr>
        <p:spPr>
          <a:xfrm>
            <a:off x="1222967" y="969453"/>
            <a:ext cx="216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flat" cmpd="sng">
            <a:solidFill>
              <a:srgbClr val="33679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통신 </a:t>
            </a:r>
          </a:p>
        </p:txBody>
      </p:sp>
      <p:sp>
        <p:nvSpPr>
          <p:cNvPr id="49" name="Rectangle 69">
            <a:extLst>
              <a:ext uri="{FF2B5EF4-FFF2-40B4-BE49-F238E27FC236}">
                <a16:creationId xmlns:a16="http://schemas.microsoft.com/office/drawing/2014/main" id="{67743640-DCAF-496C-BBEA-DDBCFB6F2747}"/>
              </a:ext>
            </a:extLst>
          </p:cNvPr>
          <p:cNvSpPr>
            <a:spLocks/>
          </p:cNvSpPr>
          <p:nvPr/>
        </p:nvSpPr>
        <p:spPr>
          <a:xfrm>
            <a:off x="1222967" y="3500945"/>
            <a:ext cx="216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flat" cmpd="sng">
            <a:solidFill>
              <a:srgbClr val="33679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클라우드 서버</a:t>
            </a:r>
            <a:r>
              <a:rPr lang="en-US" sz="16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0" name="Rectangle 69">
            <a:extLst>
              <a:ext uri="{FF2B5EF4-FFF2-40B4-BE49-F238E27FC236}">
                <a16:creationId xmlns:a16="http://schemas.microsoft.com/office/drawing/2014/main" id="{0D56CE84-6223-4D1F-BBB9-30833CC59CE7}"/>
              </a:ext>
            </a:extLst>
          </p:cNvPr>
          <p:cNvSpPr>
            <a:spLocks/>
          </p:cNvSpPr>
          <p:nvPr/>
        </p:nvSpPr>
        <p:spPr>
          <a:xfrm>
            <a:off x="4891272" y="179195"/>
            <a:ext cx="2482482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flat" cmpd="sng">
            <a:solidFill>
              <a:srgbClr val="33679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프론트엔드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 프레임워크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 algn="ctr" hangingPunct="1"/>
            <a:r>
              <a:rPr lang="en-US" sz="1600" b="1" dirty="0">
                <a:solidFill>
                  <a:schemeClr val="tx1"/>
                </a:solidFill>
                <a:latin typeface="+mj-ea"/>
                <a:ea typeface="+mj-ea"/>
              </a:rPr>
              <a:t> /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라이브러리</a:t>
            </a:r>
          </a:p>
        </p:txBody>
      </p:sp>
      <p:sp>
        <p:nvSpPr>
          <p:cNvPr id="51" name="Rectangle 69">
            <a:extLst>
              <a:ext uri="{FF2B5EF4-FFF2-40B4-BE49-F238E27FC236}">
                <a16:creationId xmlns:a16="http://schemas.microsoft.com/office/drawing/2014/main" id="{88B5BA8E-F25F-4ECC-BE63-40B2065EB4DB}"/>
              </a:ext>
            </a:extLst>
          </p:cNvPr>
          <p:cNvSpPr>
            <a:spLocks/>
          </p:cNvSpPr>
          <p:nvPr/>
        </p:nvSpPr>
        <p:spPr>
          <a:xfrm>
            <a:off x="5001449" y="3533296"/>
            <a:ext cx="216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flat" cmpd="sng">
            <a:solidFill>
              <a:srgbClr val="33679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사용 언어</a:t>
            </a:r>
            <a:r>
              <a:rPr lang="en-US" sz="16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2" name="Rectangle 69">
            <a:extLst>
              <a:ext uri="{FF2B5EF4-FFF2-40B4-BE49-F238E27FC236}">
                <a16:creationId xmlns:a16="http://schemas.microsoft.com/office/drawing/2014/main" id="{A1B998CC-928D-4383-9093-C4FB8B9ACA39}"/>
              </a:ext>
            </a:extLst>
          </p:cNvPr>
          <p:cNvSpPr>
            <a:spLocks/>
          </p:cNvSpPr>
          <p:nvPr/>
        </p:nvSpPr>
        <p:spPr>
          <a:xfrm>
            <a:off x="8779931" y="186808"/>
            <a:ext cx="216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flat" cmpd="sng">
            <a:solidFill>
              <a:srgbClr val="33679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백엔드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 프레임워크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 algn="ctr" hangingPunct="1"/>
            <a:r>
              <a:rPr lang="en-US" sz="1600" b="1" dirty="0">
                <a:solidFill>
                  <a:schemeClr val="tx1"/>
                </a:solidFill>
                <a:latin typeface="+mj-ea"/>
                <a:ea typeface="+mj-ea"/>
              </a:rPr>
              <a:t>/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 라이브러리</a:t>
            </a:r>
            <a:r>
              <a:rPr lang="en-US" sz="16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3" name="Rectangle 69">
            <a:extLst>
              <a:ext uri="{FF2B5EF4-FFF2-40B4-BE49-F238E27FC236}">
                <a16:creationId xmlns:a16="http://schemas.microsoft.com/office/drawing/2014/main" id="{2A2B1B7F-E773-4768-B5BE-975CC067F849}"/>
              </a:ext>
            </a:extLst>
          </p:cNvPr>
          <p:cNvSpPr>
            <a:spLocks/>
          </p:cNvSpPr>
          <p:nvPr/>
        </p:nvSpPr>
        <p:spPr>
          <a:xfrm>
            <a:off x="8779931" y="3509081"/>
            <a:ext cx="216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flat" cmpd="sng">
            <a:solidFill>
              <a:srgbClr val="33679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데이터베이스</a:t>
            </a:r>
            <a:r>
              <a:rPr lang="en-US" sz="16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54" name="그림 45" descr="/Users/myeongjaeyun/Library/Group Containers/L48J367XN4.com.infraware.PolarisOffice/EngineTemp/16944/fImage40012219579.png">
            <a:extLst>
              <a:ext uri="{FF2B5EF4-FFF2-40B4-BE49-F238E27FC236}">
                <a16:creationId xmlns:a16="http://schemas.microsoft.com/office/drawing/2014/main" id="{B6C6B247-5E38-49B7-AC22-8FFE2F0AD5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71" y="2084869"/>
            <a:ext cx="2234504" cy="734608"/>
          </a:xfrm>
          <a:prstGeom prst="rect">
            <a:avLst/>
          </a:prstGeom>
          <a:noFill/>
        </p:spPr>
      </p:pic>
      <p:pic>
        <p:nvPicPr>
          <p:cNvPr id="56" name="그림 48" descr="/Users/myeongjaeyun/Library/Group Containers/L48J367XN4.com.infraware.PolarisOffice/EngineTemp/16944/fImage22072245164.png">
            <a:extLst>
              <a:ext uri="{FF2B5EF4-FFF2-40B4-BE49-F238E27FC236}">
                <a16:creationId xmlns:a16="http://schemas.microsoft.com/office/drawing/2014/main" id="{C1AF693C-4A44-49AB-BFA8-A5E1929667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1" t="9576" r="13185"/>
          <a:stretch/>
        </p:blipFill>
        <p:spPr>
          <a:xfrm>
            <a:off x="859645" y="4526900"/>
            <a:ext cx="1341377" cy="1673103"/>
          </a:xfrm>
          <a:prstGeom prst="rect">
            <a:avLst/>
          </a:prstGeom>
          <a:noFill/>
        </p:spPr>
      </p:pic>
      <p:pic>
        <p:nvPicPr>
          <p:cNvPr id="57" name="그림 49" descr="/Users/myeongjaeyun/Library/Group Containers/L48J367XN4.com.infraware.PolarisOffice/EngineTemp/16944/fImage302132253979.png">
            <a:extLst>
              <a:ext uri="{FF2B5EF4-FFF2-40B4-BE49-F238E27FC236}">
                <a16:creationId xmlns:a16="http://schemas.microsoft.com/office/drawing/2014/main" id="{7F94C7B5-2838-4C84-ABB8-CB35520A75E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7" r="12448"/>
          <a:stretch/>
        </p:blipFill>
        <p:spPr>
          <a:xfrm>
            <a:off x="2549472" y="4551670"/>
            <a:ext cx="1195056" cy="1489602"/>
          </a:xfrm>
          <a:prstGeom prst="rect">
            <a:avLst/>
          </a:prstGeom>
          <a:noFill/>
        </p:spPr>
      </p:pic>
      <p:pic>
        <p:nvPicPr>
          <p:cNvPr id="58" name="그림 28" descr="/Users/myeongjaeyun/Library/Group Containers/L48J367XN4.com.infraware.PolarisOffice/EngineTemp/16944/fImage46462047237.png">
            <a:extLst>
              <a:ext uri="{FF2B5EF4-FFF2-40B4-BE49-F238E27FC236}">
                <a16:creationId xmlns:a16="http://schemas.microsoft.com/office/drawing/2014/main" id="{0E84A4CB-A439-43A7-852B-3DA215C501D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6" r="62354" b="11039"/>
          <a:stretch/>
        </p:blipFill>
        <p:spPr>
          <a:xfrm>
            <a:off x="4605934" y="874214"/>
            <a:ext cx="879138" cy="865874"/>
          </a:xfrm>
          <a:prstGeom prst="rect">
            <a:avLst/>
          </a:prstGeom>
          <a:noFill/>
        </p:spPr>
      </p:pic>
      <p:pic>
        <p:nvPicPr>
          <p:cNvPr id="60" name="그림 34" descr="/Users/myeongjaeyun/Library/Group Containers/L48J367XN4.com.infraware.PolarisOffice/EngineTemp/16944/fImage5909210415.png">
            <a:extLst>
              <a:ext uri="{FF2B5EF4-FFF2-40B4-BE49-F238E27FC236}">
                <a16:creationId xmlns:a16="http://schemas.microsoft.com/office/drawing/2014/main" id="{A05E61CC-342A-4455-9270-5050C8492D6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7" t="10873" r="63813" b="12183"/>
          <a:stretch/>
        </p:blipFill>
        <p:spPr>
          <a:xfrm>
            <a:off x="4616389" y="2196015"/>
            <a:ext cx="862324" cy="1068003"/>
          </a:xfrm>
          <a:prstGeom prst="rect">
            <a:avLst/>
          </a:prstGeom>
          <a:noFill/>
        </p:spPr>
      </p:pic>
      <p:pic>
        <p:nvPicPr>
          <p:cNvPr id="61" name="그림 34" descr="/Users/myeongjaeyun/Library/Group Containers/L48J367XN4.com.infraware.PolarisOffice/EngineTemp/16944/fImage5909210415.png">
            <a:extLst>
              <a:ext uri="{FF2B5EF4-FFF2-40B4-BE49-F238E27FC236}">
                <a16:creationId xmlns:a16="http://schemas.microsoft.com/office/drawing/2014/main" id="{E00ED003-0117-4789-B125-19B3EBDA503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8" t="12478" r="6799" b="10756"/>
          <a:stretch/>
        </p:blipFill>
        <p:spPr>
          <a:xfrm>
            <a:off x="6544349" y="2387114"/>
            <a:ext cx="1086189" cy="852706"/>
          </a:xfrm>
          <a:prstGeom prst="rect">
            <a:avLst/>
          </a:prstGeom>
          <a:noFill/>
        </p:spPr>
      </p:pic>
      <p:pic>
        <p:nvPicPr>
          <p:cNvPr id="62" name="그림 29" descr="/Users/myeongjaeyun/Library/Group Containers/L48J367XN4.com.infraware.PolarisOffice/EngineTemp/16944/fImage690072052675.png">
            <a:extLst>
              <a:ext uri="{FF2B5EF4-FFF2-40B4-BE49-F238E27FC236}">
                <a16:creationId xmlns:a16="http://schemas.microsoft.com/office/drawing/2014/main" id="{DB4FA473-8734-4411-98F7-4DD3E24DC19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1" b="14910"/>
          <a:stretch/>
        </p:blipFill>
        <p:spPr>
          <a:xfrm>
            <a:off x="9821046" y="1151396"/>
            <a:ext cx="1577229" cy="643134"/>
          </a:xfrm>
          <a:prstGeom prst="rect">
            <a:avLst/>
          </a:prstGeom>
          <a:noFill/>
        </p:spPr>
      </p:pic>
      <p:pic>
        <p:nvPicPr>
          <p:cNvPr id="63" name="그림 32" descr="/Users/myeongjaeyun/Library/Group Containers/L48J367XN4.com.infraware.PolarisOffice/EngineTemp/16944/fImage57842082710.png">
            <a:extLst>
              <a:ext uri="{FF2B5EF4-FFF2-40B4-BE49-F238E27FC236}">
                <a16:creationId xmlns:a16="http://schemas.microsoft.com/office/drawing/2014/main" id="{636F8DF6-4515-4F0B-980D-4A96BD635E5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521" y="2309185"/>
            <a:ext cx="849924" cy="895848"/>
          </a:xfrm>
          <a:prstGeom prst="rect">
            <a:avLst/>
          </a:prstGeom>
          <a:noFill/>
        </p:spPr>
      </p:pic>
      <p:sp>
        <p:nvSpPr>
          <p:cNvPr id="64" name="텍스트 상자 33">
            <a:extLst>
              <a:ext uri="{FF2B5EF4-FFF2-40B4-BE49-F238E27FC236}">
                <a16:creationId xmlns:a16="http://schemas.microsoft.com/office/drawing/2014/main" id="{1E54D6CD-61E1-466D-83A3-7EC6E04F9D82}"/>
              </a:ext>
            </a:extLst>
          </p:cNvPr>
          <p:cNvSpPr txBox="1">
            <a:spLocks/>
          </p:cNvSpPr>
          <p:nvPr/>
        </p:nvSpPr>
        <p:spPr>
          <a:xfrm>
            <a:off x="8691443" y="2529917"/>
            <a:ext cx="1472976" cy="401392"/>
          </a:xfrm>
          <a:prstGeom prst="rect">
            <a:avLst/>
          </a:prstGeom>
          <a:noFill/>
          <a:ln w="0">
            <a:noFill/>
            <a:prstDash/>
          </a:ln>
          <a:effectLst/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2000" b="1" dirty="0">
                <a:solidFill>
                  <a:srgbClr val="BF1E2E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Lombok</a:t>
            </a:r>
            <a:endParaRPr lang="ko-KR" altLang="en-US" sz="2000" b="1" dirty="0">
              <a:solidFill>
                <a:srgbClr val="BF1E2E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65" name="그림 40" descr="/Users/myeongjaeyun/Library/Group Containers/L48J367XN4.com.infraware.PolarisOffice/EngineTemp/16944/fImage158262168192.png">
            <a:extLst>
              <a:ext uri="{FF2B5EF4-FFF2-40B4-BE49-F238E27FC236}">
                <a16:creationId xmlns:a16="http://schemas.microsoft.com/office/drawing/2014/main" id="{C65E03AE-E903-416C-8AD5-EB46D48E79E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9" t="9823" r="14023" b="7196"/>
          <a:stretch/>
        </p:blipFill>
        <p:spPr>
          <a:xfrm>
            <a:off x="8355518" y="925306"/>
            <a:ext cx="1241942" cy="1159563"/>
          </a:xfrm>
          <a:prstGeom prst="rect">
            <a:avLst/>
          </a:prstGeom>
          <a:noFill/>
        </p:spPr>
      </p:pic>
      <p:pic>
        <p:nvPicPr>
          <p:cNvPr id="66" name="그림 37" descr="/Users/myeongjaeyun/Library/Group Containers/L48J367XN4.com.infraware.PolarisOffice/EngineTemp/16944/fImage55982133037.png">
            <a:extLst>
              <a:ext uri="{FF2B5EF4-FFF2-40B4-BE49-F238E27FC236}">
                <a16:creationId xmlns:a16="http://schemas.microsoft.com/office/drawing/2014/main" id="{AC9147DC-DBD1-4199-81A5-9AE0604D43F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7683" r="36328" b="8646"/>
          <a:stretch/>
        </p:blipFill>
        <p:spPr>
          <a:xfrm>
            <a:off x="6751443" y="4183691"/>
            <a:ext cx="622311" cy="928189"/>
          </a:xfrm>
          <a:prstGeom prst="rect">
            <a:avLst/>
          </a:prstGeom>
          <a:noFill/>
        </p:spPr>
      </p:pic>
      <p:pic>
        <p:nvPicPr>
          <p:cNvPr id="67" name="그림 35" descr="/Users/myeongjaeyun/Library/Group Containers/L48J367XN4.com.infraware.PolarisOffice/EngineTemp/16944/fImage45962111299.png">
            <a:extLst>
              <a:ext uri="{FF2B5EF4-FFF2-40B4-BE49-F238E27FC236}">
                <a16:creationId xmlns:a16="http://schemas.microsoft.com/office/drawing/2014/main" id="{2C1E24A2-89B1-4956-AD6A-28CF81BFCE33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2" r="35760" b="8368"/>
          <a:stretch/>
        </p:blipFill>
        <p:spPr>
          <a:xfrm>
            <a:off x="4744592" y="4124454"/>
            <a:ext cx="628650" cy="987426"/>
          </a:xfrm>
          <a:prstGeom prst="rect">
            <a:avLst/>
          </a:prstGeom>
          <a:noFill/>
        </p:spPr>
      </p:pic>
      <p:pic>
        <p:nvPicPr>
          <p:cNvPr id="68" name="그림 36" descr="/Users/myeongjaeyun/Library/Group Containers/L48J367XN4.com.infraware.PolarisOffice/EngineTemp/16944/fImage43702128447.png">
            <a:extLst>
              <a:ext uri="{FF2B5EF4-FFF2-40B4-BE49-F238E27FC236}">
                <a16:creationId xmlns:a16="http://schemas.microsoft.com/office/drawing/2014/main" id="{1594A1BE-AEFD-42A4-BE89-21D3CAB497F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5" r="19781"/>
          <a:stretch/>
        </p:blipFill>
        <p:spPr>
          <a:xfrm>
            <a:off x="5611034" y="4819609"/>
            <a:ext cx="1063858" cy="987425"/>
          </a:xfrm>
          <a:prstGeom prst="rect">
            <a:avLst/>
          </a:prstGeom>
          <a:noFill/>
        </p:spPr>
      </p:pic>
      <p:pic>
        <p:nvPicPr>
          <p:cNvPr id="69" name="그림 39" descr="/Users/myeongjaeyun/Library/Group Containers/L48J367XN4.com.infraware.PolarisOffice/EngineTemp/16944/fImage503052159715.png">
            <a:extLst>
              <a:ext uri="{FF2B5EF4-FFF2-40B4-BE49-F238E27FC236}">
                <a16:creationId xmlns:a16="http://schemas.microsoft.com/office/drawing/2014/main" id="{8C38FC01-748E-4CEB-AF7A-683359175E0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7" t="14888" r="22651" b="16081"/>
          <a:stretch/>
        </p:blipFill>
        <p:spPr>
          <a:xfrm>
            <a:off x="6598341" y="5438865"/>
            <a:ext cx="945741" cy="1204814"/>
          </a:xfrm>
          <a:prstGeom prst="rect">
            <a:avLst/>
          </a:prstGeom>
          <a:noFill/>
        </p:spPr>
      </p:pic>
      <p:pic>
        <p:nvPicPr>
          <p:cNvPr id="70" name="그림 38" descr="/Users/myeongjaeyun/Library/Group Containers/L48J367XN4.com.infraware.PolarisOffice/EngineTemp/16944/fImage18312141693.png">
            <a:extLst>
              <a:ext uri="{FF2B5EF4-FFF2-40B4-BE49-F238E27FC236}">
                <a16:creationId xmlns:a16="http://schemas.microsoft.com/office/drawing/2014/main" id="{76DCC951-3D16-41E7-B829-0B7D348A36C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92" y="5862451"/>
            <a:ext cx="689024" cy="675104"/>
          </a:xfrm>
          <a:prstGeom prst="rect">
            <a:avLst/>
          </a:prstGeom>
          <a:noFill/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6514D74-AD1B-4941-B6E9-5994A782C7F5}"/>
              </a:ext>
            </a:extLst>
          </p:cNvPr>
          <p:cNvGrpSpPr/>
          <p:nvPr/>
        </p:nvGrpSpPr>
        <p:grpSpPr>
          <a:xfrm>
            <a:off x="8453380" y="4864063"/>
            <a:ext cx="2966789" cy="764208"/>
            <a:chOff x="8453380" y="4513252"/>
            <a:chExt cx="2966789" cy="764208"/>
          </a:xfrm>
        </p:grpSpPr>
        <p:pic>
          <p:nvPicPr>
            <p:cNvPr id="71" name="그림 41" descr="/Users/myeongjaeyun/Library/Group Containers/L48J367XN4.com.infraware.PolarisOffice/EngineTemp/16944/fImage1230642174710.png">
              <a:extLst>
                <a:ext uri="{FF2B5EF4-FFF2-40B4-BE49-F238E27FC236}">
                  <a16:creationId xmlns:a16="http://schemas.microsoft.com/office/drawing/2014/main" id="{CFD92E96-4C6B-4255-A0B9-3AB00E9C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3380" y="4513252"/>
              <a:ext cx="724672" cy="764208"/>
            </a:xfrm>
            <a:prstGeom prst="rect">
              <a:avLst/>
            </a:prstGeom>
            <a:noFill/>
          </p:spPr>
        </p:pic>
        <p:sp>
          <p:nvSpPr>
            <p:cNvPr id="72" name="텍스트 상자 42">
              <a:extLst>
                <a:ext uri="{FF2B5EF4-FFF2-40B4-BE49-F238E27FC236}">
                  <a16:creationId xmlns:a16="http://schemas.microsoft.com/office/drawing/2014/main" id="{2B89DD17-F006-486B-8231-E3D422A1E4B0}"/>
                </a:ext>
              </a:extLst>
            </p:cNvPr>
            <p:cNvSpPr txBox="1">
              <a:spLocks/>
            </p:cNvSpPr>
            <p:nvPr/>
          </p:nvSpPr>
          <p:spPr>
            <a:xfrm>
              <a:off x="9260169" y="4652052"/>
              <a:ext cx="2160000" cy="46294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sz="2400" dirty="0">
                  <a:solidFill>
                    <a:schemeClr val="bg2">
                      <a:lumMod val="50000"/>
                    </a:schemeClr>
                  </a:solidFill>
                  <a:latin typeface="양진체 " panose="02020503000000000000" pitchFamily="18" charset="-127"/>
                  <a:ea typeface="양진체 " panose="02020503000000000000" pitchFamily="18" charset="-127"/>
                </a:rPr>
                <a:t>Postgre</a:t>
              </a:r>
              <a:r>
                <a:rPr sz="2400" dirty="0">
                  <a:solidFill>
                    <a:srgbClr val="336791"/>
                  </a:solidFill>
                  <a:latin typeface="양진체 " panose="02020503000000000000" pitchFamily="18" charset="-127"/>
                  <a:ea typeface="양진체 " panose="02020503000000000000" pitchFamily="18" charset="-127"/>
                </a:rPr>
                <a:t>SQL</a:t>
              </a:r>
              <a:endParaRPr lang="ko-KR" altLang="en-US" sz="2400" dirty="0">
                <a:solidFill>
                  <a:srgbClr val="336791"/>
                </a:solidFill>
                <a:latin typeface="양진체 " panose="02020503000000000000" pitchFamily="18" charset="-127"/>
                <a:ea typeface="양진체 " panose="02020503000000000000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479B32C-1CEA-4CE9-9F0E-B93E4F663CE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69" b="25250"/>
          <a:stretch/>
        </p:blipFill>
        <p:spPr>
          <a:xfrm>
            <a:off x="10240858" y="2013476"/>
            <a:ext cx="841516" cy="93613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400F568-51F5-4BE8-AC1C-1A239DB46B5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1" t="71569" r="13834" b="-347"/>
          <a:stretch/>
        </p:blipFill>
        <p:spPr>
          <a:xfrm>
            <a:off x="9925300" y="2967273"/>
            <a:ext cx="1472976" cy="3098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DE026F-BE1E-4E86-B014-5622C4BB90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034" y="1718351"/>
            <a:ext cx="1042224" cy="624032"/>
          </a:xfrm>
          <a:prstGeom prst="rect">
            <a:avLst/>
          </a:prstGeom>
        </p:spPr>
      </p:pic>
      <p:sp>
        <p:nvSpPr>
          <p:cNvPr id="43" name="제목 1">
            <a:extLst>
              <a:ext uri="{FF2B5EF4-FFF2-40B4-BE49-F238E27FC236}">
                <a16:creationId xmlns:a16="http://schemas.microsoft.com/office/drawing/2014/main" id="{1CAE7CD9-55D3-47B7-8BC4-346F3AF33C8F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개요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710E7E9-1BD1-4DFE-815F-B42E30F3C88C}"/>
              </a:ext>
            </a:extLst>
          </p:cNvPr>
          <p:cNvGrpSpPr/>
          <p:nvPr/>
        </p:nvGrpSpPr>
        <p:grpSpPr>
          <a:xfrm>
            <a:off x="6796143" y="952612"/>
            <a:ext cx="814382" cy="918046"/>
            <a:chOff x="3520966" y="1442038"/>
            <a:chExt cx="1843144" cy="2000871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6D851778-1A4A-4555-BBF4-7322A926D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50" t="7527" r="34522" b="35017"/>
            <a:stretch/>
          </p:blipFill>
          <p:spPr>
            <a:xfrm>
              <a:off x="3743244" y="1442038"/>
              <a:ext cx="1436043" cy="1461367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F7CE904-C474-4BB7-AEE7-C97F3A3F4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56" t="76619" r="31381" b="7230"/>
            <a:stretch/>
          </p:blipFill>
          <p:spPr>
            <a:xfrm>
              <a:off x="3520966" y="2965391"/>
              <a:ext cx="1555531" cy="367302"/>
            </a:xfrm>
            <a:prstGeom prst="rect">
              <a:avLst/>
            </a:prstGeom>
          </p:spPr>
        </p:pic>
        <p:sp>
          <p:nvSpPr>
            <p:cNvPr id="47" name="텍스트 상자 436">
              <a:extLst>
                <a:ext uri="{FF2B5EF4-FFF2-40B4-BE49-F238E27FC236}">
                  <a16:creationId xmlns:a16="http://schemas.microsoft.com/office/drawing/2014/main" id="{EFA1E9FE-F0A3-479A-AE2C-C71DFC1DF051}"/>
                </a:ext>
              </a:extLst>
            </p:cNvPr>
            <p:cNvSpPr txBox="1">
              <a:spLocks/>
            </p:cNvSpPr>
            <p:nvPr/>
          </p:nvSpPr>
          <p:spPr>
            <a:xfrm>
              <a:off x="5005617" y="2826615"/>
              <a:ext cx="358493" cy="61629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150000"/>
                </a:lnSpc>
                <a:buFontTx/>
                <a:buNone/>
              </a:pPr>
              <a:r>
                <a:rPr lang="en-US" altLang="ko-KR" sz="900" dirty="0">
                  <a:solidFill>
                    <a:srgbClr val="62488A"/>
                  </a:solidFill>
                  <a:latin typeface="양진체 " panose="02020503000000000000" pitchFamily="18" charset="-127"/>
                  <a:ea typeface="양진체 " panose="02020503000000000000" pitchFamily="18" charset="-127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FD854BB-7F46-464E-BBB8-596E58411179}"/>
              </a:ext>
            </a:extLst>
          </p:cNvPr>
          <p:cNvSpPr/>
          <p:nvPr/>
        </p:nvSpPr>
        <p:spPr>
          <a:xfrm>
            <a:off x="1945640" y="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텍스트 상자 436">
            <a:extLst>
              <a:ext uri="{FF2B5EF4-FFF2-40B4-BE49-F238E27FC236}">
                <a16:creationId xmlns:a16="http://schemas.microsoft.com/office/drawing/2014/main" id="{EF04F465-73C7-4B2C-9B72-83E4777A00AB}"/>
              </a:ext>
            </a:extLst>
          </p:cNvPr>
          <p:cNvSpPr txBox="1">
            <a:spLocks/>
          </p:cNvSpPr>
          <p:nvPr/>
        </p:nvSpPr>
        <p:spPr>
          <a:xfrm>
            <a:off x="453388" y="755339"/>
            <a:ext cx="1057725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About Us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28A49B0-46B0-445A-83B7-D9AE00397C1E}"/>
              </a:ext>
            </a:extLst>
          </p:cNvPr>
          <p:cNvSpPr txBox="1">
            <a:spLocks/>
          </p:cNvSpPr>
          <p:nvPr/>
        </p:nvSpPr>
        <p:spPr>
          <a:xfrm>
            <a:off x="253155" y="196393"/>
            <a:ext cx="1485209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통합 운영 테스트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EF02203-0DC8-4261-B653-6222F64DC738}"/>
              </a:ext>
            </a:extLst>
          </p:cNvPr>
          <p:cNvGrpSpPr/>
          <p:nvPr/>
        </p:nvGrpSpPr>
        <p:grpSpPr>
          <a:xfrm>
            <a:off x="3201224" y="932459"/>
            <a:ext cx="7555535" cy="2955399"/>
            <a:chOff x="2578799" y="681279"/>
            <a:chExt cx="8980042" cy="38248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6" name="그림 15" descr="텍스트, 스크린샷, 실내이(가) 표시된 사진&#10;&#10;자동 생성된 설명">
              <a:extLst>
                <a:ext uri="{FF2B5EF4-FFF2-40B4-BE49-F238E27FC236}">
                  <a16:creationId xmlns:a16="http://schemas.microsoft.com/office/drawing/2014/main" id="{49CCB89C-05B4-497C-82E8-E0BFC5251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799" y="681279"/>
              <a:ext cx="8980042" cy="3729948"/>
            </a:xfrm>
            <a:prstGeom prst="rect">
              <a:avLst/>
            </a:prstGeom>
            <a:ln w="12700">
              <a:solidFill>
                <a:srgbClr val="403726"/>
              </a:solidFill>
            </a:ln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46978BF-1297-4AD0-B07F-FFC21907F210}"/>
                </a:ext>
              </a:extLst>
            </p:cNvPr>
            <p:cNvSpPr/>
            <p:nvPr/>
          </p:nvSpPr>
          <p:spPr>
            <a:xfrm>
              <a:off x="9603153" y="3336053"/>
              <a:ext cx="1887136" cy="101990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21" name="그래픽 20" descr="사용자 윤곽선">
              <a:extLst>
                <a:ext uri="{FF2B5EF4-FFF2-40B4-BE49-F238E27FC236}">
                  <a16:creationId xmlns:a16="http://schemas.microsoft.com/office/drawing/2014/main" id="{087E566F-261E-4B23-8356-C1E64BD93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66817" y="3486181"/>
              <a:ext cx="971833" cy="1019907"/>
            </a:xfrm>
            <a:prstGeom prst="rect">
              <a:avLst/>
            </a:prstGeom>
          </p:spPr>
        </p:pic>
      </p:grpSp>
      <p:pic>
        <p:nvPicPr>
          <p:cNvPr id="23" name="그림 207">
            <a:extLst>
              <a:ext uri="{FF2B5EF4-FFF2-40B4-BE49-F238E27FC236}">
                <a16:creationId xmlns:a16="http://schemas.microsoft.com/office/drawing/2014/main" id="{4A28153A-0734-4B78-8ECC-976F97A8A8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" t="5013" r="-322" b="4439"/>
          <a:stretch>
            <a:fillRect/>
          </a:stretch>
        </p:blipFill>
        <p:spPr>
          <a:xfrm>
            <a:off x="3166055" y="4304023"/>
            <a:ext cx="7794147" cy="21927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49CB578-61ED-4DCD-BC71-967DCF985D3E}"/>
              </a:ext>
            </a:extLst>
          </p:cNvPr>
          <p:cNvSpPr txBox="1"/>
          <p:nvPr/>
        </p:nvSpPr>
        <p:spPr>
          <a:xfrm>
            <a:off x="2117880" y="93503"/>
            <a:ext cx="8638879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구글 </a:t>
            </a:r>
            <a:r>
              <a:rPr lang="ko-KR" altLang="en-US" sz="16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밋업을</a:t>
            </a: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활용해 배포 서버에서 메시지 큐가 상대 서버에 잘 전달 되는지 테스트 하였습니다</a:t>
            </a:r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A5206C-8ED5-4535-8653-0417DEBC1C81}"/>
              </a:ext>
            </a:extLst>
          </p:cNvPr>
          <p:cNvSpPr txBox="1"/>
          <p:nvPr/>
        </p:nvSpPr>
        <p:spPr>
          <a:xfrm>
            <a:off x="3117827" y="553015"/>
            <a:ext cx="1726148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Partner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→ </a:t>
            </a: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Subscribe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0D78C9-713D-4B55-BEA0-AEC44126AD7A}"/>
              </a:ext>
            </a:extLst>
          </p:cNvPr>
          <p:cNvSpPr txBox="1"/>
          <p:nvPr/>
        </p:nvSpPr>
        <p:spPr>
          <a:xfrm>
            <a:off x="3114476" y="3895897"/>
            <a:ext cx="1726148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Subscribe  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→</a:t>
            </a: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Partner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02C40CF-AE1F-4626-AE69-4248AAEEE07C}"/>
              </a:ext>
            </a:extLst>
          </p:cNvPr>
          <p:cNvSpPr/>
          <p:nvPr/>
        </p:nvSpPr>
        <p:spPr>
          <a:xfrm>
            <a:off x="5406014" y="2303163"/>
            <a:ext cx="417006" cy="307777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7CCE9BC0-99A3-43A4-B582-67579D35748C}"/>
              </a:ext>
            </a:extLst>
          </p:cNvPr>
          <p:cNvSpPr/>
          <p:nvPr/>
        </p:nvSpPr>
        <p:spPr>
          <a:xfrm flipH="1">
            <a:off x="6770488" y="5284174"/>
            <a:ext cx="417006" cy="307777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91E37DB-FA8F-437A-A79D-117901DDF322}"/>
              </a:ext>
            </a:extLst>
          </p:cNvPr>
          <p:cNvGrpSpPr/>
          <p:nvPr/>
        </p:nvGrpSpPr>
        <p:grpSpPr>
          <a:xfrm>
            <a:off x="191101" y="3300883"/>
            <a:ext cx="1656693" cy="360222"/>
            <a:chOff x="171005" y="3300883"/>
            <a:chExt cx="1656693" cy="360222"/>
          </a:xfrm>
        </p:grpSpPr>
        <p:sp>
          <p:nvSpPr>
            <p:cNvPr id="17" name="텍스트 상자 436">
              <a:extLst>
                <a:ext uri="{FF2B5EF4-FFF2-40B4-BE49-F238E27FC236}">
                  <a16:creationId xmlns:a16="http://schemas.microsoft.com/office/drawing/2014/main" id="{3FB2585F-D32C-4B4D-AEA0-FEC31D536132}"/>
                </a:ext>
              </a:extLst>
            </p:cNvPr>
            <p:cNvSpPr txBox="1">
              <a:spLocks/>
            </p:cNvSpPr>
            <p:nvPr/>
          </p:nvSpPr>
          <p:spPr>
            <a:xfrm>
              <a:off x="516633" y="3355321"/>
              <a:ext cx="1311065" cy="29238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1300" dirty="0">
                  <a:solidFill>
                    <a:srgbClr val="403726"/>
                  </a:solidFill>
                  <a:latin typeface="양진체 " panose="02020503000000000000" pitchFamily="18" charset="-127"/>
                  <a:ea typeface="양진체 " panose="02020503000000000000" pitchFamily="18" charset="-127"/>
                </a:rPr>
                <a:t>Google Meet</a:t>
              </a:r>
              <a:endParaRPr lang="ko-KR" altLang="en-US" sz="13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CF14AB6-5F28-4A4B-8CDA-B831B22C8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05" y="3300883"/>
              <a:ext cx="360222" cy="360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78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FD854BB-7F46-464E-BBB8-596E58411179}"/>
              </a:ext>
            </a:extLst>
          </p:cNvPr>
          <p:cNvSpPr/>
          <p:nvPr/>
        </p:nvSpPr>
        <p:spPr>
          <a:xfrm>
            <a:off x="1945640" y="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텍스트 상자 436">
            <a:extLst>
              <a:ext uri="{FF2B5EF4-FFF2-40B4-BE49-F238E27FC236}">
                <a16:creationId xmlns:a16="http://schemas.microsoft.com/office/drawing/2014/main" id="{EF04F465-73C7-4B2C-9B72-83E4777A00AB}"/>
              </a:ext>
            </a:extLst>
          </p:cNvPr>
          <p:cNvSpPr txBox="1">
            <a:spLocks/>
          </p:cNvSpPr>
          <p:nvPr/>
        </p:nvSpPr>
        <p:spPr>
          <a:xfrm>
            <a:off x="453388" y="755339"/>
            <a:ext cx="1057725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About Us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28A49B0-46B0-445A-83B7-D9AE00397C1E}"/>
              </a:ext>
            </a:extLst>
          </p:cNvPr>
          <p:cNvSpPr txBox="1">
            <a:spLocks/>
          </p:cNvSpPr>
          <p:nvPr/>
        </p:nvSpPr>
        <p:spPr>
          <a:xfrm>
            <a:off x="348614" y="196393"/>
            <a:ext cx="1257958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협업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9CB578-61ED-4DCD-BC71-967DCF985D3E}"/>
              </a:ext>
            </a:extLst>
          </p:cNvPr>
          <p:cNvSpPr txBox="1"/>
          <p:nvPr/>
        </p:nvSpPr>
        <p:spPr>
          <a:xfrm>
            <a:off x="2117880" y="93503"/>
            <a:ext cx="9241000" cy="758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Notion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협업 툴 활용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프로젝트 진척도 관리</a:t>
            </a:r>
            <a:endParaRPr lang="en-US" altLang="ko-KR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-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구성원이 적극적으로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Notion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을 활용할 수 있도록 홈페이지를 작성하고 사용법을 공유했습니다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5FEAD7-7F91-4E1A-9146-35F3ECAD8392}"/>
              </a:ext>
            </a:extLst>
          </p:cNvPr>
          <p:cNvGrpSpPr/>
          <p:nvPr/>
        </p:nvGrpSpPr>
        <p:grpSpPr>
          <a:xfrm>
            <a:off x="365418" y="3275152"/>
            <a:ext cx="1222269" cy="353626"/>
            <a:chOff x="308315" y="3579062"/>
            <a:chExt cx="1222269" cy="353626"/>
          </a:xfrm>
        </p:grpSpPr>
        <p:pic>
          <p:nvPicPr>
            <p:cNvPr id="22" name="그래픽 21">
              <a:hlinkClick r:id="rId2"/>
              <a:extLst>
                <a:ext uri="{FF2B5EF4-FFF2-40B4-BE49-F238E27FC236}">
                  <a16:creationId xmlns:a16="http://schemas.microsoft.com/office/drawing/2014/main" id="{8F57F7D2-89A9-4A1D-8C48-81D5C2BD7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8315" y="3579062"/>
              <a:ext cx="290146" cy="308796"/>
            </a:xfrm>
            <a:prstGeom prst="rect">
              <a:avLst/>
            </a:prstGeom>
          </p:spPr>
        </p:pic>
        <p:sp>
          <p:nvSpPr>
            <p:cNvPr id="27" name="텍스트 상자 436">
              <a:extLst>
                <a:ext uri="{FF2B5EF4-FFF2-40B4-BE49-F238E27FC236}">
                  <a16:creationId xmlns:a16="http://schemas.microsoft.com/office/drawing/2014/main" id="{B0ACF99C-0314-43EE-A5B8-CC72802F5AC6}"/>
                </a:ext>
              </a:extLst>
            </p:cNvPr>
            <p:cNvSpPr txBox="1">
              <a:spLocks/>
            </p:cNvSpPr>
            <p:nvPr/>
          </p:nvSpPr>
          <p:spPr>
            <a:xfrm>
              <a:off x="606100" y="3594134"/>
              <a:ext cx="924484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1600" dirty="0">
                  <a:solidFill>
                    <a:srgbClr val="403726"/>
                  </a:solidFill>
                  <a:latin typeface="양진체 " panose="02020503000000000000" pitchFamily="18" charset="-127"/>
                  <a:ea typeface="양진체 " panose="02020503000000000000" pitchFamily="18" charset="-127"/>
                </a:rPr>
                <a:t>Notion</a:t>
              </a:r>
              <a:endParaRPr lang="ko-KR" altLang="en-US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endParaRPr>
            </a:p>
          </p:txBody>
        </p: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581FF2C-3C45-471C-960E-DCA66F24D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120" y="2743223"/>
            <a:ext cx="3698121" cy="3814904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E540E0-3413-448A-B320-8BDE07617E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56"/>
          <a:stretch/>
        </p:blipFill>
        <p:spPr>
          <a:xfrm>
            <a:off x="2277744" y="1096837"/>
            <a:ext cx="5667613" cy="4201603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7794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FD854BB-7F46-464E-BBB8-596E58411179}"/>
              </a:ext>
            </a:extLst>
          </p:cNvPr>
          <p:cNvSpPr/>
          <p:nvPr/>
        </p:nvSpPr>
        <p:spPr>
          <a:xfrm>
            <a:off x="1945640" y="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텍스트 상자 436">
            <a:extLst>
              <a:ext uri="{FF2B5EF4-FFF2-40B4-BE49-F238E27FC236}">
                <a16:creationId xmlns:a16="http://schemas.microsoft.com/office/drawing/2014/main" id="{EF04F465-73C7-4B2C-9B72-83E4777A00AB}"/>
              </a:ext>
            </a:extLst>
          </p:cNvPr>
          <p:cNvSpPr txBox="1">
            <a:spLocks/>
          </p:cNvSpPr>
          <p:nvPr/>
        </p:nvSpPr>
        <p:spPr>
          <a:xfrm>
            <a:off x="453388" y="755339"/>
            <a:ext cx="1057725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About Us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28A49B0-46B0-445A-83B7-D9AE00397C1E}"/>
              </a:ext>
            </a:extLst>
          </p:cNvPr>
          <p:cNvSpPr txBox="1">
            <a:spLocks/>
          </p:cNvSpPr>
          <p:nvPr/>
        </p:nvSpPr>
        <p:spPr>
          <a:xfrm>
            <a:off x="348614" y="196393"/>
            <a:ext cx="1257958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협업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9CB578-61ED-4DCD-BC71-967DCF985D3E}"/>
              </a:ext>
            </a:extLst>
          </p:cNvPr>
          <p:cNvSpPr txBox="1"/>
          <p:nvPr/>
        </p:nvSpPr>
        <p:spPr>
          <a:xfrm>
            <a:off x="2117880" y="93503"/>
            <a:ext cx="5410680" cy="1035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Notion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협업 툴 활용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프로젝트 진척도 관리</a:t>
            </a:r>
            <a:endParaRPr lang="en-US" altLang="ko-KR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-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개발 중 겪은 문제를 기록하여 서로의 어려움과 해결책을 공유했습니다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- Notion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을 활용한 결과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효율적으로 프로젝트 진척도 관리를 할 수 있었습니다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5FEAD7-7F91-4E1A-9146-35F3ECAD8392}"/>
              </a:ext>
            </a:extLst>
          </p:cNvPr>
          <p:cNvGrpSpPr/>
          <p:nvPr/>
        </p:nvGrpSpPr>
        <p:grpSpPr>
          <a:xfrm>
            <a:off x="365418" y="3275152"/>
            <a:ext cx="1222269" cy="353626"/>
            <a:chOff x="308315" y="3579062"/>
            <a:chExt cx="1222269" cy="353626"/>
          </a:xfrm>
        </p:grpSpPr>
        <p:pic>
          <p:nvPicPr>
            <p:cNvPr id="22" name="그래픽 21">
              <a:hlinkClick r:id="rId2"/>
              <a:extLst>
                <a:ext uri="{FF2B5EF4-FFF2-40B4-BE49-F238E27FC236}">
                  <a16:creationId xmlns:a16="http://schemas.microsoft.com/office/drawing/2014/main" id="{8F57F7D2-89A9-4A1D-8C48-81D5C2BD7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8315" y="3579062"/>
              <a:ext cx="290146" cy="308796"/>
            </a:xfrm>
            <a:prstGeom prst="rect">
              <a:avLst/>
            </a:prstGeom>
          </p:spPr>
        </p:pic>
        <p:sp>
          <p:nvSpPr>
            <p:cNvPr id="27" name="텍스트 상자 436">
              <a:extLst>
                <a:ext uri="{FF2B5EF4-FFF2-40B4-BE49-F238E27FC236}">
                  <a16:creationId xmlns:a16="http://schemas.microsoft.com/office/drawing/2014/main" id="{B0ACF99C-0314-43EE-A5B8-CC72802F5AC6}"/>
                </a:ext>
              </a:extLst>
            </p:cNvPr>
            <p:cNvSpPr txBox="1">
              <a:spLocks/>
            </p:cNvSpPr>
            <p:nvPr/>
          </p:nvSpPr>
          <p:spPr>
            <a:xfrm>
              <a:off x="606100" y="3594134"/>
              <a:ext cx="924484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1600" dirty="0">
                  <a:solidFill>
                    <a:srgbClr val="403726"/>
                  </a:solidFill>
                  <a:latin typeface="양진체 " panose="02020503000000000000" pitchFamily="18" charset="-127"/>
                  <a:ea typeface="양진체 " panose="02020503000000000000" pitchFamily="18" charset="-127"/>
                </a:rPr>
                <a:t>Notion</a:t>
              </a:r>
              <a:endParaRPr lang="ko-KR" altLang="en-US" sz="16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0D103EB-7710-4C88-B4A9-A220D32FEF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696" y="1225756"/>
            <a:ext cx="4597684" cy="4570953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CCE557-C13B-4B1E-8AA6-7D5AFC3F74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594" y="3109189"/>
            <a:ext cx="3974837" cy="3411456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E4E471A-93F7-4941-8375-A482337F80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679" y="914428"/>
            <a:ext cx="3581401" cy="3052101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170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8FD854BB-7F46-464E-BBB8-596E58411179}"/>
              </a:ext>
            </a:extLst>
          </p:cNvPr>
          <p:cNvSpPr/>
          <p:nvPr/>
        </p:nvSpPr>
        <p:spPr>
          <a:xfrm>
            <a:off x="1945640" y="0"/>
            <a:ext cx="10246360" cy="6856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텍스트 상자 436">
            <a:extLst>
              <a:ext uri="{FF2B5EF4-FFF2-40B4-BE49-F238E27FC236}">
                <a16:creationId xmlns:a16="http://schemas.microsoft.com/office/drawing/2014/main" id="{EF04F465-73C7-4B2C-9B72-83E4777A00AB}"/>
              </a:ext>
            </a:extLst>
          </p:cNvPr>
          <p:cNvSpPr txBox="1">
            <a:spLocks/>
          </p:cNvSpPr>
          <p:nvPr/>
        </p:nvSpPr>
        <p:spPr>
          <a:xfrm>
            <a:off x="453388" y="755339"/>
            <a:ext cx="1057725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About Us</a:t>
            </a:r>
            <a:endParaRPr lang="ko-KR" altLang="en-US" sz="14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28A49B0-46B0-445A-83B7-D9AE00397C1E}"/>
              </a:ext>
            </a:extLst>
          </p:cNvPr>
          <p:cNvSpPr txBox="1">
            <a:spLocks/>
          </p:cNvSpPr>
          <p:nvPr/>
        </p:nvSpPr>
        <p:spPr>
          <a:xfrm>
            <a:off x="348614" y="196393"/>
            <a:ext cx="1257958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협업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9CB578-61ED-4DCD-BC71-967DCF985D3E}"/>
              </a:ext>
            </a:extLst>
          </p:cNvPr>
          <p:cNvSpPr txBox="1"/>
          <p:nvPr/>
        </p:nvSpPr>
        <p:spPr>
          <a:xfrm>
            <a:off x="2117880" y="93503"/>
            <a:ext cx="9241000" cy="758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Github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repository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의 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Readme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파일 활용</a:t>
            </a:r>
            <a:endParaRPr lang="en-US" altLang="ko-KR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-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마크다운 문법으로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readme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파일을 작성하여 프로젝트 진행 과정을 기록했습니다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27" name="텍스트 상자 436">
            <a:extLst>
              <a:ext uri="{FF2B5EF4-FFF2-40B4-BE49-F238E27FC236}">
                <a16:creationId xmlns:a16="http://schemas.microsoft.com/office/drawing/2014/main" id="{B0ACF99C-0314-43EE-A5B8-CC72802F5AC6}"/>
              </a:ext>
            </a:extLst>
          </p:cNvPr>
          <p:cNvSpPr txBox="1">
            <a:spLocks/>
          </p:cNvSpPr>
          <p:nvPr/>
        </p:nvSpPr>
        <p:spPr>
          <a:xfrm>
            <a:off x="673363" y="3290224"/>
            <a:ext cx="894219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600" dirty="0" err="1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Github</a:t>
            </a:r>
            <a:endParaRPr lang="ko-KR" altLang="en-US" sz="16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13" name="그림 12">
            <a:hlinkClick r:id="rId2"/>
            <a:extLst>
              <a:ext uri="{FF2B5EF4-FFF2-40B4-BE49-F238E27FC236}">
                <a16:creationId xmlns:a16="http://schemas.microsoft.com/office/drawing/2014/main" id="{E2F6C3BC-B4D9-46A7-BD88-32B250E53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6" y="3259447"/>
            <a:ext cx="338554" cy="3385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C7F5B74-3745-42B8-B698-F87FAED2F8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" t="10069" r="4295" b="17586"/>
          <a:stretch/>
        </p:blipFill>
        <p:spPr>
          <a:xfrm>
            <a:off x="2117880" y="945227"/>
            <a:ext cx="3165866" cy="1315720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411FFC-6C9C-4151-81CC-7A05D4639C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944" y="1464146"/>
            <a:ext cx="4154884" cy="5166360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360F3D0-3C81-4EFC-B9E4-01E2D3AAFA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62"/>
          <a:stretch/>
        </p:blipFill>
        <p:spPr>
          <a:xfrm>
            <a:off x="8587256" y="349803"/>
            <a:ext cx="3318207" cy="4574212"/>
          </a:xfrm>
          <a:prstGeom prst="rect">
            <a:avLst/>
          </a:prstGeom>
          <a:ln w="12700">
            <a:solidFill>
              <a:srgbClr val="4037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863B7E6-34A5-4042-8BA6-4823E31444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8747762" y="4856483"/>
            <a:ext cx="1330959" cy="1234436"/>
          </a:xfrm>
          <a:prstGeom prst="bentConnector3">
            <a:avLst>
              <a:gd name="adj1" fmla="val 382"/>
            </a:avLst>
          </a:prstGeom>
          <a:ln w="19050">
            <a:solidFill>
              <a:srgbClr val="54823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064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배지 10">
            <a:extLst>
              <a:ext uri="{FF2B5EF4-FFF2-40B4-BE49-F238E27FC236}">
                <a16:creationId xmlns:a16="http://schemas.microsoft.com/office/drawing/2014/main" id="{D501FDFA-6FAF-4757-AD4D-4C68A96EC5E4}"/>
              </a:ext>
            </a:extLst>
          </p:cNvPr>
          <p:cNvSpPr/>
          <p:nvPr/>
        </p:nvSpPr>
        <p:spPr>
          <a:xfrm>
            <a:off x="583660" y="842683"/>
            <a:ext cx="10953343" cy="5581290"/>
          </a:xfrm>
          <a:prstGeom prst="plaque">
            <a:avLst>
              <a:gd name="adj" fmla="val 4940"/>
            </a:avLst>
          </a:prstGeom>
          <a:solidFill>
            <a:schemeClr val="bg1">
              <a:lumMod val="75000"/>
            </a:schemeClr>
          </a:solidFill>
          <a:ln w="136525" cmpd="thickThin">
            <a:solidFill>
              <a:srgbClr val="403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17840A0-4DD9-4ACD-BA30-26BA89E63AB8}"/>
              </a:ext>
            </a:extLst>
          </p:cNvPr>
          <p:cNvSpPr txBox="1">
            <a:spLocks/>
          </p:cNvSpPr>
          <p:nvPr/>
        </p:nvSpPr>
        <p:spPr>
          <a:xfrm>
            <a:off x="4288136" y="1242283"/>
            <a:ext cx="3623000" cy="56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PROJECT</a:t>
            </a:r>
            <a:r>
              <a:rPr lang="ko-KR" altLang="en-US" sz="28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altLang="ko-KR" sz="28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LINK BIO</a:t>
            </a:r>
            <a:endParaRPr lang="ko-KR" altLang="en-US" sz="2800" dirty="0">
              <a:solidFill>
                <a:srgbClr val="4037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13" name="그래픽 12" descr="커피 콩 단색으로 채워진">
            <a:extLst>
              <a:ext uri="{FF2B5EF4-FFF2-40B4-BE49-F238E27FC236}">
                <a16:creationId xmlns:a16="http://schemas.microsoft.com/office/drawing/2014/main" id="{C6BD22B4-91ED-456F-A891-26845E3EF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5918" y="291460"/>
            <a:ext cx="410168" cy="41016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1E89E5-43AD-4AC0-B999-F7E35719A05B}"/>
              </a:ext>
            </a:extLst>
          </p:cNvPr>
          <p:cNvGrpSpPr/>
          <p:nvPr/>
        </p:nvGrpSpPr>
        <p:grpSpPr>
          <a:xfrm rot="956542">
            <a:off x="3968952" y="1203465"/>
            <a:ext cx="277614" cy="477582"/>
            <a:chOff x="1902520" y="3118816"/>
            <a:chExt cx="838522" cy="1363714"/>
          </a:xfrm>
          <a:solidFill>
            <a:srgbClr val="403726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9FFC445-A08C-4452-87BC-4EE186243E77}"/>
                </a:ext>
              </a:extLst>
            </p:cNvPr>
            <p:cNvSpPr/>
            <p:nvPr/>
          </p:nvSpPr>
          <p:spPr>
            <a:xfrm rot="1766803" flipH="1">
              <a:off x="2034233" y="3118816"/>
              <a:ext cx="183101" cy="183104"/>
            </a:xfrm>
            <a:custGeom>
              <a:avLst/>
              <a:gdLst>
                <a:gd name="connsiteX0" fmla="*/ 139266 w 183101"/>
                <a:gd name="connsiteY0" fmla="*/ 144991 h 183104"/>
                <a:gd name="connsiteX1" fmla="*/ 182986 w 183101"/>
                <a:gd name="connsiteY1" fmla="*/ 115 h 183104"/>
                <a:gd name="connsiteX2" fmla="*/ 38206 w 183101"/>
                <a:gd name="connsiteY2" fmla="*/ 43930 h 183104"/>
                <a:gd name="connsiteX3" fmla="*/ 1154 w 183101"/>
                <a:gd name="connsiteY3" fmla="*/ 181948 h 183104"/>
                <a:gd name="connsiteX4" fmla="*/ 139266 w 183101"/>
                <a:gd name="connsiteY4" fmla="*/ 144991 h 18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01" h="183104">
                  <a:moveTo>
                    <a:pt x="139266" y="144991"/>
                  </a:moveTo>
                  <a:cubicBezTo>
                    <a:pt x="187558" y="96604"/>
                    <a:pt x="182986" y="115"/>
                    <a:pt x="182986" y="115"/>
                  </a:cubicBezTo>
                  <a:cubicBezTo>
                    <a:pt x="182986" y="115"/>
                    <a:pt x="86593" y="-4457"/>
                    <a:pt x="38206" y="43930"/>
                  </a:cubicBezTo>
                  <a:cubicBezTo>
                    <a:pt x="-10181" y="92317"/>
                    <a:pt x="1154" y="181948"/>
                    <a:pt x="1154" y="181948"/>
                  </a:cubicBezTo>
                  <a:cubicBezTo>
                    <a:pt x="1154" y="181948"/>
                    <a:pt x="90689" y="193283"/>
                    <a:pt x="139266" y="144991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66CFBD7-DCCB-4FC9-A05B-B73A58E3677E}"/>
                </a:ext>
              </a:extLst>
            </p:cNvPr>
            <p:cNvSpPr/>
            <p:nvPr/>
          </p:nvSpPr>
          <p:spPr>
            <a:xfrm rot="1766803" flipH="1">
              <a:off x="1953593" y="3507933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A6765A0C-B79A-4F68-B6E6-ECBC58C9D16D}"/>
                </a:ext>
              </a:extLst>
            </p:cNvPr>
            <p:cNvSpPr/>
            <p:nvPr/>
          </p:nvSpPr>
          <p:spPr>
            <a:xfrm rot="1766803" flipH="1">
              <a:off x="2004659" y="3691453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BF6E91BF-D51F-4E72-A013-8BB30DECCC7B}"/>
                </a:ext>
              </a:extLst>
            </p:cNvPr>
            <p:cNvSpPr/>
            <p:nvPr/>
          </p:nvSpPr>
          <p:spPr>
            <a:xfrm rot="1766803" flipH="1">
              <a:off x="1902520" y="3324436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E1EA0C24-7299-43E4-9320-8214711E736C}"/>
                </a:ext>
              </a:extLst>
            </p:cNvPr>
            <p:cNvSpPr/>
            <p:nvPr/>
          </p:nvSpPr>
          <p:spPr>
            <a:xfrm rot="1766803" flipH="1">
              <a:off x="2282592" y="3375133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860263DE-D1B4-4BBC-AA6C-8B961EFE9A4F}"/>
                </a:ext>
              </a:extLst>
            </p:cNvPr>
            <p:cNvSpPr/>
            <p:nvPr/>
          </p:nvSpPr>
          <p:spPr>
            <a:xfrm rot="1766803" flipH="1">
              <a:off x="2333637" y="3558741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D5E649E4-9AD6-41A2-825F-658B5AAC36AA}"/>
                </a:ext>
              </a:extLst>
            </p:cNvPr>
            <p:cNvSpPr/>
            <p:nvPr/>
          </p:nvSpPr>
          <p:spPr>
            <a:xfrm rot="1766803" flipH="1">
              <a:off x="2231452" y="3191542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67788DAE-22D0-4D04-B260-A00D1B8089F0}"/>
                </a:ext>
              </a:extLst>
            </p:cNvPr>
            <p:cNvSpPr/>
            <p:nvPr/>
          </p:nvSpPr>
          <p:spPr>
            <a:xfrm rot="1607420" flipH="1">
              <a:off x="2195301" y="3996369"/>
              <a:ext cx="545741" cy="486161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741" h="486161">
                  <a:moveTo>
                    <a:pt x="245650" y="333761"/>
                  </a:moveTo>
                  <a:cubicBezTo>
                    <a:pt x="102775" y="483971"/>
                    <a:pt x="4191" y="486161"/>
                    <a:pt x="0" y="486161"/>
                  </a:cubicBezTo>
                  <a:lnTo>
                    <a:pt x="0" y="438536"/>
                  </a:lnTo>
                  <a:cubicBezTo>
                    <a:pt x="857" y="438536"/>
                    <a:pt x="85725" y="434631"/>
                    <a:pt x="211646" y="301186"/>
                  </a:cubicBezTo>
                  <a:lnTo>
                    <a:pt x="211646" y="301186"/>
                  </a:lnTo>
                  <a:lnTo>
                    <a:pt x="212122" y="301186"/>
                  </a:lnTo>
                  <a:lnTo>
                    <a:pt x="504825" y="7244"/>
                  </a:lnTo>
                  <a:cubicBezTo>
                    <a:pt x="513976" y="-2202"/>
                    <a:pt x="529051" y="-2442"/>
                    <a:pt x="538497" y="6709"/>
                  </a:cubicBezTo>
                  <a:cubicBezTo>
                    <a:pt x="547943" y="15859"/>
                    <a:pt x="548183" y="30934"/>
                    <a:pt x="539032" y="40380"/>
                  </a:cubicBezTo>
                  <a:cubicBezTo>
                    <a:pt x="538841" y="40578"/>
                    <a:pt x="538646" y="40772"/>
                    <a:pt x="538448" y="40963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1DC86193-E184-4708-84E4-AF62524531CF}"/>
                </a:ext>
              </a:extLst>
            </p:cNvPr>
            <p:cNvSpPr/>
            <p:nvPr/>
          </p:nvSpPr>
          <p:spPr>
            <a:xfrm rot="1607420" flipH="1">
              <a:off x="2134957" y="4064330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C3F3C2DC-BE0F-4FC1-8B03-FD05C26931C9}"/>
                </a:ext>
              </a:extLst>
            </p:cNvPr>
            <p:cNvSpPr/>
            <p:nvPr/>
          </p:nvSpPr>
          <p:spPr>
            <a:xfrm rot="1607420" flipH="1">
              <a:off x="2194473" y="4245284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C75C5A34-3864-4651-8B75-A248EC2E2B95}"/>
                </a:ext>
              </a:extLst>
            </p:cNvPr>
            <p:cNvSpPr/>
            <p:nvPr/>
          </p:nvSpPr>
          <p:spPr>
            <a:xfrm rot="1607420" flipH="1">
              <a:off x="2075434" y="3883397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7F7E327-938E-4C07-9D05-0477CF9478B5}"/>
                </a:ext>
              </a:extLst>
            </p:cNvPr>
            <p:cNvSpPr/>
            <p:nvPr/>
          </p:nvSpPr>
          <p:spPr>
            <a:xfrm rot="1607420" flipH="1">
              <a:off x="2460156" y="3919012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8346DF4-D2E5-422B-8EFE-F33D28869B28}"/>
                </a:ext>
              </a:extLst>
            </p:cNvPr>
            <p:cNvSpPr/>
            <p:nvPr/>
          </p:nvSpPr>
          <p:spPr>
            <a:xfrm rot="1607420" flipH="1">
              <a:off x="2519654" y="4100055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7FCD1B67-0D0E-4828-B1AA-2203AECFDD32}"/>
                </a:ext>
              </a:extLst>
            </p:cNvPr>
            <p:cNvSpPr/>
            <p:nvPr/>
          </p:nvSpPr>
          <p:spPr>
            <a:xfrm rot="1607420" flipH="1">
              <a:off x="2400563" y="3737994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4B9345A2-6D0E-4BCC-8791-E367B06B37FF}"/>
                </a:ext>
              </a:extLst>
            </p:cNvPr>
            <p:cNvSpPr/>
            <p:nvPr/>
          </p:nvSpPr>
          <p:spPr>
            <a:xfrm rot="1684545" flipH="1">
              <a:off x="2053810" y="342055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5DB144D8-8202-41B0-99D3-56D14C5FB9F4}"/>
                </a:ext>
              </a:extLst>
            </p:cNvPr>
            <p:cNvSpPr/>
            <p:nvPr/>
          </p:nvSpPr>
          <p:spPr>
            <a:xfrm rot="1684545" flipH="1">
              <a:off x="2123888" y="365302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7A4426E-97D7-47EB-A717-779E4CB3AC5E}"/>
              </a:ext>
            </a:extLst>
          </p:cNvPr>
          <p:cNvSpPr txBox="1"/>
          <p:nvPr/>
        </p:nvSpPr>
        <p:spPr>
          <a:xfrm>
            <a:off x="4396171" y="374260"/>
            <a:ext cx="34913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100" spc="600" dirty="0">
                <a:solidFill>
                  <a:srgbClr val="C00000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★</a:t>
            </a:r>
            <a:r>
              <a:rPr lang="en-US" altLang="ko-KR" sz="1100" spc="600" dirty="0">
                <a:latin typeface="양진체 " panose="02020503000000000000" pitchFamily="18" charset="-127"/>
                <a:ea typeface="양진체 " panose="02020503000000000000" pitchFamily="18" charset="-127"/>
              </a:rPr>
              <a:t> JUGAN      COFFEE </a:t>
            </a:r>
            <a:r>
              <a:rPr lang="en-US" altLang="ko-KR" sz="1100" spc="600" dirty="0">
                <a:solidFill>
                  <a:srgbClr val="C00000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★</a:t>
            </a:r>
            <a:endParaRPr lang="ko-KR" altLang="en-US" sz="1100" spc="600" dirty="0">
              <a:solidFill>
                <a:srgbClr val="C00000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5B75E20-ADE8-4CE6-857F-60E15FBE539D}"/>
              </a:ext>
            </a:extLst>
          </p:cNvPr>
          <p:cNvGrpSpPr/>
          <p:nvPr/>
        </p:nvGrpSpPr>
        <p:grpSpPr>
          <a:xfrm rot="20643458" flipH="1">
            <a:off x="7944172" y="1211858"/>
            <a:ext cx="277614" cy="477582"/>
            <a:chOff x="1902520" y="3118816"/>
            <a:chExt cx="838522" cy="1363714"/>
          </a:xfrm>
          <a:solidFill>
            <a:srgbClr val="403726"/>
          </a:solidFill>
        </p:grpSpPr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6ED8276-12D7-4E95-A228-97A01691A488}"/>
                </a:ext>
              </a:extLst>
            </p:cNvPr>
            <p:cNvSpPr/>
            <p:nvPr/>
          </p:nvSpPr>
          <p:spPr>
            <a:xfrm rot="1766803" flipH="1">
              <a:off x="2034233" y="3118816"/>
              <a:ext cx="183101" cy="183104"/>
            </a:xfrm>
            <a:custGeom>
              <a:avLst/>
              <a:gdLst>
                <a:gd name="connsiteX0" fmla="*/ 139266 w 183101"/>
                <a:gd name="connsiteY0" fmla="*/ 144991 h 183104"/>
                <a:gd name="connsiteX1" fmla="*/ 182986 w 183101"/>
                <a:gd name="connsiteY1" fmla="*/ 115 h 183104"/>
                <a:gd name="connsiteX2" fmla="*/ 38206 w 183101"/>
                <a:gd name="connsiteY2" fmla="*/ 43930 h 183104"/>
                <a:gd name="connsiteX3" fmla="*/ 1154 w 183101"/>
                <a:gd name="connsiteY3" fmla="*/ 181948 h 183104"/>
                <a:gd name="connsiteX4" fmla="*/ 139266 w 183101"/>
                <a:gd name="connsiteY4" fmla="*/ 144991 h 18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01" h="183104">
                  <a:moveTo>
                    <a:pt x="139266" y="144991"/>
                  </a:moveTo>
                  <a:cubicBezTo>
                    <a:pt x="187558" y="96604"/>
                    <a:pt x="182986" y="115"/>
                    <a:pt x="182986" y="115"/>
                  </a:cubicBezTo>
                  <a:cubicBezTo>
                    <a:pt x="182986" y="115"/>
                    <a:pt x="86593" y="-4457"/>
                    <a:pt x="38206" y="43930"/>
                  </a:cubicBezTo>
                  <a:cubicBezTo>
                    <a:pt x="-10181" y="92317"/>
                    <a:pt x="1154" y="181948"/>
                    <a:pt x="1154" y="181948"/>
                  </a:cubicBezTo>
                  <a:cubicBezTo>
                    <a:pt x="1154" y="181948"/>
                    <a:pt x="90689" y="193283"/>
                    <a:pt x="139266" y="144991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336AF0BA-85FD-48BC-9677-84AE9CCDFAC4}"/>
                </a:ext>
              </a:extLst>
            </p:cNvPr>
            <p:cNvSpPr/>
            <p:nvPr/>
          </p:nvSpPr>
          <p:spPr>
            <a:xfrm rot="1766803" flipH="1">
              <a:off x="1953593" y="3507933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0EA67721-1735-4A1C-8D72-1ED8F637E4F2}"/>
                </a:ext>
              </a:extLst>
            </p:cNvPr>
            <p:cNvSpPr/>
            <p:nvPr/>
          </p:nvSpPr>
          <p:spPr>
            <a:xfrm rot="1766803" flipH="1">
              <a:off x="2004659" y="3691453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D9273E0D-332E-451A-AB93-EE1573794747}"/>
                </a:ext>
              </a:extLst>
            </p:cNvPr>
            <p:cNvSpPr/>
            <p:nvPr/>
          </p:nvSpPr>
          <p:spPr>
            <a:xfrm rot="1766803" flipH="1">
              <a:off x="1902520" y="3324436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C09F78BE-F43B-4A23-98F5-C14490C7D46D}"/>
                </a:ext>
              </a:extLst>
            </p:cNvPr>
            <p:cNvSpPr/>
            <p:nvPr/>
          </p:nvSpPr>
          <p:spPr>
            <a:xfrm rot="1766803" flipH="1">
              <a:off x="2282592" y="3375133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5C29825-40AA-4212-860A-F16F89BD4476}"/>
                </a:ext>
              </a:extLst>
            </p:cNvPr>
            <p:cNvSpPr/>
            <p:nvPr/>
          </p:nvSpPr>
          <p:spPr>
            <a:xfrm rot="1766803" flipH="1">
              <a:off x="2333637" y="3558741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FF433C13-BF0B-4DF8-83C2-0DAE6C12B47A}"/>
                </a:ext>
              </a:extLst>
            </p:cNvPr>
            <p:cNvSpPr/>
            <p:nvPr/>
          </p:nvSpPr>
          <p:spPr>
            <a:xfrm rot="1766803" flipH="1">
              <a:off x="2231452" y="3191542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9B29C6E4-20A7-429A-B650-0AD99902FE7F}"/>
                </a:ext>
              </a:extLst>
            </p:cNvPr>
            <p:cNvSpPr/>
            <p:nvPr/>
          </p:nvSpPr>
          <p:spPr>
            <a:xfrm rot="1607420" flipH="1">
              <a:off x="2195301" y="3996369"/>
              <a:ext cx="545741" cy="486161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741" h="486161">
                  <a:moveTo>
                    <a:pt x="245650" y="333761"/>
                  </a:moveTo>
                  <a:cubicBezTo>
                    <a:pt x="102775" y="483971"/>
                    <a:pt x="4191" y="486161"/>
                    <a:pt x="0" y="486161"/>
                  </a:cubicBezTo>
                  <a:lnTo>
                    <a:pt x="0" y="438536"/>
                  </a:lnTo>
                  <a:cubicBezTo>
                    <a:pt x="857" y="438536"/>
                    <a:pt x="85725" y="434631"/>
                    <a:pt x="211646" y="301186"/>
                  </a:cubicBezTo>
                  <a:lnTo>
                    <a:pt x="211646" y="301186"/>
                  </a:lnTo>
                  <a:lnTo>
                    <a:pt x="212122" y="301186"/>
                  </a:lnTo>
                  <a:lnTo>
                    <a:pt x="504825" y="7244"/>
                  </a:lnTo>
                  <a:cubicBezTo>
                    <a:pt x="513976" y="-2202"/>
                    <a:pt x="529051" y="-2442"/>
                    <a:pt x="538497" y="6709"/>
                  </a:cubicBezTo>
                  <a:cubicBezTo>
                    <a:pt x="547943" y="15859"/>
                    <a:pt x="548183" y="30934"/>
                    <a:pt x="539032" y="40380"/>
                  </a:cubicBezTo>
                  <a:cubicBezTo>
                    <a:pt x="538841" y="40578"/>
                    <a:pt x="538646" y="40772"/>
                    <a:pt x="538448" y="40963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8E58ECB-9F49-46A0-AE28-7DD36CB0AB75}"/>
                </a:ext>
              </a:extLst>
            </p:cNvPr>
            <p:cNvSpPr/>
            <p:nvPr/>
          </p:nvSpPr>
          <p:spPr>
            <a:xfrm rot="1607420" flipH="1">
              <a:off x="2134957" y="4064330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2AF02C3E-2FEE-4DC6-B212-1D0B159D9A7F}"/>
                </a:ext>
              </a:extLst>
            </p:cNvPr>
            <p:cNvSpPr/>
            <p:nvPr/>
          </p:nvSpPr>
          <p:spPr>
            <a:xfrm rot="1607420" flipH="1">
              <a:off x="2194473" y="4245284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DF9038E1-E507-4588-B1C9-FC9C75D5025D}"/>
                </a:ext>
              </a:extLst>
            </p:cNvPr>
            <p:cNvSpPr/>
            <p:nvPr/>
          </p:nvSpPr>
          <p:spPr>
            <a:xfrm rot="1607420" flipH="1">
              <a:off x="2075434" y="3883397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0F96BB96-8F7A-4447-903D-25B9BFDCDB5C}"/>
                </a:ext>
              </a:extLst>
            </p:cNvPr>
            <p:cNvSpPr/>
            <p:nvPr/>
          </p:nvSpPr>
          <p:spPr>
            <a:xfrm rot="1607420" flipH="1">
              <a:off x="2460156" y="3919012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2780F7E6-C9B0-46FF-AAE1-500471ACBDF2}"/>
                </a:ext>
              </a:extLst>
            </p:cNvPr>
            <p:cNvSpPr/>
            <p:nvPr/>
          </p:nvSpPr>
          <p:spPr>
            <a:xfrm rot="1607420" flipH="1">
              <a:off x="2519654" y="4100055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5476F76C-E5A0-4FBC-93D3-AC9C614F1FB7}"/>
                </a:ext>
              </a:extLst>
            </p:cNvPr>
            <p:cNvSpPr/>
            <p:nvPr/>
          </p:nvSpPr>
          <p:spPr>
            <a:xfrm rot="1607420" flipH="1">
              <a:off x="2400563" y="3737994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012AD273-DDDC-4290-B996-2A06599BAC8F}"/>
                </a:ext>
              </a:extLst>
            </p:cNvPr>
            <p:cNvSpPr/>
            <p:nvPr/>
          </p:nvSpPr>
          <p:spPr>
            <a:xfrm rot="1684545" flipH="1">
              <a:off x="2053810" y="342055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86549B2-7495-4C75-8C77-B7D1DFA209D7}"/>
                </a:ext>
              </a:extLst>
            </p:cNvPr>
            <p:cNvSpPr/>
            <p:nvPr/>
          </p:nvSpPr>
          <p:spPr>
            <a:xfrm rot="1684545" flipH="1">
              <a:off x="2123888" y="365302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D85EC4A-FA7A-4D24-BFFB-F4B2A1AECAEF}"/>
              </a:ext>
            </a:extLst>
          </p:cNvPr>
          <p:cNvSpPr txBox="1"/>
          <p:nvPr/>
        </p:nvSpPr>
        <p:spPr>
          <a:xfrm>
            <a:off x="2966809" y="2390204"/>
            <a:ext cx="8051711" cy="3042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rgbClr val="40372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https://github.com/happyjane210/weekly-coffee</a:t>
            </a:r>
            <a:endParaRPr lang="en-US" altLang="ko-KR" sz="1400" dirty="0">
              <a:solidFill>
                <a:srgbClr val="40372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rgbClr val="40372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rgbClr val="40372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https://www.notion.so/JUGAN-COFFEE-HOME-11c388513ab74fd4bda5e6478c22abc8</a:t>
            </a:r>
            <a:endParaRPr lang="en-US" altLang="ko-KR" sz="1400" dirty="0">
              <a:solidFill>
                <a:srgbClr val="40372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rgbClr val="40372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400" i="0" dirty="0">
                <a:solidFill>
                  <a:srgbClr val="403726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https://ovenapp.io/view/nEe8JaGEsCVCmiyLLlkkmkgamjo0M14R/</a:t>
            </a:r>
            <a:endParaRPr lang="en-US" altLang="ko-KR" sz="1400" dirty="0">
              <a:solidFill>
                <a:srgbClr val="40372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rgbClr val="40372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rgbClr val="40372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http://ec2-15-165-17-21.ap-northeast-2.compute.amazonaws.com/</a:t>
            </a:r>
            <a:endParaRPr lang="en-US" altLang="ko-KR" sz="1400" dirty="0">
              <a:solidFill>
                <a:srgbClr val="40372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hlinkClick r:id="rId4"/>
            <a:extLst>
              <a:ext uri="{FF2B5EF4-FFF2-40B4-BE49-F238E27FC236}">
                <a16:creationId xmlns:a16="http://schemas.microsoft.com/office/drawing/2014/main" id="{F03F33E5-B8E1-47EE-A660-BF013914FF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41" y="2370989"/>
            <a:ext cx="517187" cy="517187"/>
          </a:xfrm>
          <a:prstGeom prst="rect">
            <a:avLst/>
          </a:prstGeom>
        </p:spPr>
      </p:pic>
      <p:pic>
        <p:nvPicPr>
          <p:cNvPr id="5" name="그래픽 4">
            <a:hlinkClick r:id="rId5"/>
            <a:extLst>
              <a:ext uri="{FF2B5EF4-FFF2-40B4-BE49-F238E27FC236}">
                <a16:creationId xmlns:a16="http://schemas.microsoft.com/office/drawing/2014/main" id="{C7A6CDC5-BCCC-4553-A7A8-48276E0966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67889" y="3244603"/>
            <a:ext cx="500039" cy="532182"/>
          </a:xfrm>
          <a:prstGeom prst="rect">
            <a:avLst/>
          </a:prstGeom>
        </p:spPr>
      </p:pic>
      <p:sp>
        <p:nvSpPr>
          <p:cNvPr id="51" name="TextBox 50">
            <a:hlinkClick r:id="rId6"/>
            <a:extLst>
              <a:ext uri="{FF2B5EF4-FFF2-40B4-BE49-F238E27FC236}">
                <a16:creationId xmlns:a16="http://schemas.microsoft.com/office/drawing/2014/main" id="{2DDB6BB9-27F6-4F14-B041-8A250007E207}"/>
              </a:ext>
            </a:extLst>
          </p:cNvPr>
          <p:cNvSpPr txBox="1"/>
          <p:nvPr/>
        </p:nvSpPr>
        <p:spPr>
          <a:xfrm>
            <a:off x="1687518" y="4133212"/>
            <a:ext cx="952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spc="300" dirty="0">
                <a:solidFill>
                  <a:srgbClr val="40372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KAKAO</a:t>
            </a:r>
          </a:p>
          <a:p>
            <a:pPr algn="ctr"/>
            <a:r>
              <a:rPr lang="en-US" altLang="ko-KR" sz="1000" b="1" spc="300" dirty="0">
                <a:solidFill>
                  <a:srgbClr val="40372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OVEN</a:t>
            </a:r>
          </a:p>
        </p:txBody>
      </p:sp>
      <p:pic>
        <p:nvPicPr>
          <p:cNvPr id="53" name="그림 52">
            <a:hlinkClick r:id="rId7"/>
            <a:extLst>
              <a:ext uri="{FF2B5EF4-FFF2-40B4-BE49-F238E27FC236}">
                <a16:creationId xmlns:a16="http://schemas.microsoft.com/office/drawing/2014/main" id="{C7F3A4C3-0C7D-471E-889A-19856EC1E4CD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88" y="4889749"/>
            <a:ext cx="500040" cy="60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36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배지 10">
            <a:extLst>
              <a:ext uri="{FF2B5EF4-FFF2-40B4-BE49-F238E27FC236}">
                <a16:creationId xmlns:a16="http://schemas.microsoft.com/office/drawing/2014/main" id="{D501FDFA-6FAF-4757-AD4D-4C68A96EC5E4}"/>
              </a:ext>
            </a:extLst>
          </p:cNvPr>
          <p:cNvSpPr/>
          <p:nvPr/>
        </p:nvSpPr>
        <p:spPr>
          <a:xfrm>
            <a:off x="3063710" y="1959742"/>
            <a:ext cx="6102695" cy="1722141"/>
          </a:xfrm>
          <a:prstGeom prst="plaque">
            <a:avLst/>
          </a:prstGeom>
          <a:solidFill>
            <a:schemeClr val="bg1">
              <a:lumMod val="75000"/>
            </a:schemeClr>
          </a:solidFill>
          <a:ln w="136525" cmpd="thickThin">
            <a:solidFill>
              <a:srgbClr val="403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17840A0-4DD9-4ACD-BA30-26BA89E63AB8}"/>
              </a:ext>
            </a:extLst>
          </p:cNvPr>
          <p:cNvSpPr txBox="1">
            <a:spLocks/>
          </p:cNvSpPr>
          <p:nvPr/>
        </p:nvSpPr>
        <p:spPr>
          <a:xfrm>
            <a:off x="4097766" y="2430399"/>
            <a:ext cx="4095612" cy="1109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2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감사합니다</a:t>
            </a:r>
          </a:p>
        </p:txBody>
      </p:sp>
      <p:pic>
        <p:nvPicPr>
          <p:cNvPr id="13" name="그래픽 12" descr="커피 콩 단색으로 채워진">
            <a:extLst>
              <a:ext uri="{FF2B5EF4-FFF2-40B4-BE49-F238E27FC236}">
                <a16:creationId xmlns:a16="http://schemas.microsoft.com/office/drawing/2014/main" id="{C6BD22B4-91ED-456F-A891-26845E3EF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1846" y="1354526"/>
            <a:ext cx="493717" cy="49371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1E89E5-43AD-4AC0-B999-F7E35719A05B}"/>
              </a:ext>
            </a:extLst>
          </p:cNvPr>
          <p:cNvGrpSpPr/>
          <p:nvPr/>
        </p:nvGrpSpPr>
        <p:grpSpPr>
          <a:xfrm rot="956542">
            <a:off x="3558722" y="2497685"/>
            <a:ext cx="423022" cy="687972"/>
            <a:chOff x="1902520" y="3118816"/>
            <a:chExt cx="838522" cy="1363714"/>
          </a:xfrm>
          <a:solidFill>
            <a:srgbClr val="403726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9FFC445-A08C-4452-87BC-4EE186243E77}"/>
                </a:ext>
              </a:extLst>
            </p:cNvPr>
            <p:cNvSpPr/>
            <p:nvPr/>
          </p:nvSpPr>
          <p:spPr>
            <a:xfrm rot="1766803" flipH="1">
              <a:off x="2034233" y="3118816"/>
              <a:ext cx="183101" cy="183104"/>
            </a:xfrm>
            <a:custGeom>
              <a:avLst/>
              <a:gdLst>
                <a:gd name="connsiteX0" fmla="*/ 139266 w 183101"/>
                <a:gd name="connsiteY0" fmla="*/ 144991 h 183104"/>
                <a:gd name="connsiteX1" fmla="*/ 182986 w 183101"/>
                <a:gd name="connsiteY1" fmla="*/ 115 h 183104"/>
                <a:gd name="connsiteX2" fmla="*/ 38206 w 183101"/>
                <a:gd name="connsiteY2" fmla="*/ 43930 h 183104"/>
                <a:gd name="connsiteX3" fmla="*/ 1154 w 183101"/>
                <a:gd name="connsiteY3" fmla="*/ 181948 h 183104"/>
                <a:gd name="connsiteX4" fmla="*/ 139266 w 183101"/>
                <a:gd name="connsiteY4" fmla="*/ 144991 h 18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01" h="183104">
                  <a:moveTo>
                    <a:pt x="139266" y="144991"/>
                  </a:moveTo>
                  <a:cubicBezTo>
                    <a:pt x="187558" y="96604"/>
                    <a:pt x="182986" y="115"/>
                    <a:pt x="182986" y="115"/>
                  </a:cubicBezTo>
                  <a:cubicBezTo>
                    <a:pt x="182986" y="115"/>
                    <a:pt x="86593" y="-4457"/>
                    <a:pt x="38206" y="43930"/>
                  </a:cubicBezTo>
                  <a:cubicBezTo>
                    <a:pt x="-10181" y="92317"/>
                    <a:pt x="1154" y="181948"/>
                    <a:pt x="1154" y="181948"/>
                  </a:cubicBezTo>
                  <a:cubicBezTo>
                    <a:pt x="1154" y="181948"/>
                    <a:pt x="90689" y="193283"/>
                    <a:pt x="139266" y="144991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66CFBD7-DCCB-4FC9-A05B-B73A58E3677E}"/>
                </a:ext>
              </a:extLst>
            </p:cNvPr>
            <p:cNvSpPr/>
            <p:nvPr/>
          </p:nvSpPr>
          <p:spPr>
            <a:xfrm rot="1766803" flipH="1">
              <a:off x="1953593" y="3507933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A6765A0C-B79A-4F68-B6E6-ECBC58C9D16D}"/>
                </a:ext>
              </a:extLst>
            </p:cNvPr>
            <p:cNvSpPr/>
            <p:nvPr/>
          </p:nvSpPr>
          <p:spPr>
            <a:xfrm rot="1766803" flipH="1">
              <a:off x="2004659" y="3691453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BF6E91BF-D51F-4E72-A013-8BB30DECCC7B}"/>
                </a:ext>
              </a:extLst>
            </p:cNvPr>
            <p:cNvSpPr/>
            <p:nvPr/>
          </p:nvSpPr>
          <p:spPr>
            <a:xfrm rot="1766803" flipH="1">
              <a:off x="1902520" y="3324436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E1EA0C24-7299-43E4-9320-8214711E736C}"/>
                </a:ext>
              </a:extLst>
            </p:cNvPr>
            <p:cNvSpPr/>
            <p:nvPr/>
          </p:nvSpPr>
          <p:spPr>
            <a:xfrm rot="1766803" flipH="1">
              <a:off x="2282592" y="3375133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860263DE-D1B4-4BBC-AA6C-8B961EFE9A4F}"/>
                </a:ext>
              </a:extLst>
            </p:cNvPr>
            <p:cNvSpPr/>
            <p:nvPr/>
          </p:nvSpPr>
          <p:spPr>
            <a:xfrm rot="1766803" flipH="1">
              <a:off x="2333637" y="3558741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D5E649E4-9AD6-41A2-825F-658B5AAC36AA}"/>
                </a:ext>
              </a:extLst>
            </p:cNvPr>
            <p:cNvSpPr/>
            <p:nvPr/>
          </p:nvSpPr>
          <p:spPr>
            <a:xfrm rot="1766803" flipH="1">
              <a:off x="2231452" y="3191542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67788DAE-22D0-4D04-B260-A00D1B8089F0}"/>
                </a:ext>
              </a:extLst>
            </p:cNvPr>
            <p:cNvSpPr/>
            <p:nvPr/>
          </p:nvSpPr>
          <p:spPr>
            <a:xfrm rot="1607420" flipH="1">
              <a:off x="2195301" y="3996369"/>
              <a:ext cx="545741" cy="486161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741" h="486161">
                  <a:moveTo>
                    <a:pt x="245650" y="333761"/>
                  </a:moveTo>
                  <a:cubicBezTo>
                    <a:pt x="102775" y="483971"/>
                    <a:pt x="4191" y="486161"/>
                    <a:pt x="0" y="486161"/>
                  </a:cubicBezTo>
                  <a:lnTo>
                    <a:pt x="0" y="438536"/>
                  </a:lnTo>
                  <a:cubicBezTo>
                    <a:pt x="857" y="438536"/>
                    <a:pt x="85725" y="434631"/>
                    <a:pt x="211646" y="301186"/>
                  </a:cubicBezTo>
                  <a:lnTo>
                    <a:pt x="211646" y="301186"/>
                  </a:lnTo>
                  <a:lnTo>
                    <a:pt x="212122" y="301186"/>
                  </a:lnTo>
                  <a:lnTo>
                    <a:pt x="504825" y="7244"/>
                  </a:lnTo>
                  <a:cubicBezTo>
                    <a:pt x="513976" y="-2202"/>
                    <a:pt x="529051" y="-2442"/>
                    <a:pt x="538497" y="6709"/>
                  </a:cubicBezTo>
                  <a:cubicBezTo>
                    <a:pt x="547943" y="15859"/>
                    <a:pt x="548183" y="30934"/>
                    <a:pt x="539032" y="40380"/>
                  </a:cubicBezTo>
                  <a:cubicBezTo>
                    <a:pt x="538841" y="40578"/>
                    <a:pt x="538646" y="40772"/>
                    <a:pt x="538448" y="40963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1DC86193-E184-4708-84E4-AF62524531CF}"/>
                </a:ext>
              </a:extLst>
            </p:cNvPr>
            <p:cNvSpPr/>
            <p:nvPr/>
          </p:nvSpPr>
          <p:spPr>
            <a:xfrm rot="1607420" flipH="1">
              <a:off x="2134957" y="4064330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C3F3C2DC-BE0F-4FC1-8B03-FD05C26931C9}"/>
                </a:ext>
              </a:extLst>
            </p:cNvPr>
            <p:cNvSpPr/>
            <p:nvPr/>
          </p:nvSpPr>
          <p:spPr>
            <a:xfrm rot="1607420" flipH="1">
              <a:off x="2194473" y="4245284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C75C5A34-3864-4651-8B75-A248EC2E2B95}"/>
                </a:ext>
              </a:extLst>
            </p:cNvPr>
            <p:cNvSpPr/>
            <p:nvPr/>
          </p:nvSpPr>
          <p:spPr>
            <a:xfrm rot="1607420" flipH="1">
              <a:off x="2075434" y="3883397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7F7E327-938E-4C07-9D05-0477CF9478B5}"/>
                </a:ext>
              </a:extLst>
            </p:cNvPr>
            <p:cNvSpPr/>
            <p:nvPr/>
          </p:nvSpPr>
          <p:spPr>
            <a:xfrm rot="1607420" flipH="1">
              <a:off x="2460156" y="3919012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8346DF4-D2E5-422B-8EFE-F33D28869B28}"/>
                </a:ext>
              </a:extLst>
            </p:cNvPr>
            <p:cNvSpPr/>
            <p:nvPr/>
          </p:nvSpPr>
          <p:spPr>
            <a:xfrm rot="1607420" flipH="1">
              <a:off x="2519654" y="4100055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7FCD1B67-0D0E-4828-B1AA-2203AECFDD32}"/>
                </a:ext>
              </a:extLst>
            </p:cNvPr>
            <p:cNvSpPr/>
            <p:nvPr/>
          </p:nvSpPr>
          <p:spPr>
            <a:xfrm rot="1607420" flipH="1">
              <a:off x="2400563" y="3737994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4B9345A2-6D0E-4BCC-8791-E367B06B37FF}"/>
                </a:ext>
              </a:extLst>
            </p:cNvPr>
            <p:cNvSpPr/>
            <p:nvPr/>
          </p:nvSpPr>
          <p:spPr>
            <a:xfrm rot="1684545" flipH="1">
              <a:off x="2053810" y="342055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5DB144D8-8202-41B0-99D3-56D14C5FB9F4}"/>
                </a:ext>
              </a:extLst>
            </p:cNvPr>
            <p:cNvSpPr/>
            <p:nvPr/>
          </p:nvSpPr>
          <p:spPr>
            <a:xfrm rot="1684545" flipH="1">
              <a:off x="2123888" y="365302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7A4426E-97D7-47EB-A717-779E4CB3AC5E}"/>
              </a:ext>
            </a:extLst>
          </p:cNvPr>
          <p:cNvSpPr txBox="1"/>
          <p:nvPr/>
        </p:nvSpPr>
        <p:spPr>
          <a:xfrm>
            <a:off x="4410345" y="1509690"/>
            <a:ext cx="35878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100" spc="600" dirty="0">
                <a:solidFill>
                  <a:srgbClr val="C00000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★</a:t>
            </a:r>
            <a:r>
              <a:rPr lang="en-US" altLang="ko-KR" sz="1100" spc="600" dirty="0">
                <a:latin typeface="양진체 " panose="02020503000000000000" pitchFamily="18" charset="-127"/>
                <a:ea typeface="양진체 " panose="02020503000000000000" pitchFamily="18" charset="-127"/>
              </a:rPr>
              <a:t> JUGAN       COFFEE </a:t>
            </a:r>
            <a:r>
              <a:rPr lang="en-US" altLang="ko-KR" sz="1100" spc="600" dirty="0">
                <a:solidFill>
                  <a:srgbClr val="C00000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★</a:t>
            </a:r>
            <a:endParaRPr lang="ko-KR" altLang="en-US" sz="1100" spc="600" dirty="0">
              <a:solidFill>
                <a:srgbClr val="C00000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5B75E20-ADE8-4CE6-857F-60E15FBE539D}"/>
              </a:ext>
            </a:extLst>
          </p:cNvPr>
          <p:cNvGrpSpPr/>
          <p:nvPr/>
        </p:nvGrpSpPr>
        <p:grpSpPr>
          <a:xfrm rot="20643458" flipH="1">
            <a:off x="8250917" y="2506248"/>
            <a:ext cx="423022" cy="687972"/>
            <a:chOff x="1902520" y="3118816"/>
            <a:chExt cx="838522" cy="1363714"/>
          </a:xfrm>
          <a:solidFill>
            <a:srgbClr val="403726"/>
          </a:solidFill>
        </p:grpSpPr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6ED8276-12D7-4E95-A228-97A01691A488}"/>
                </a:ext>
              </a:extLst>
            </p:cNvPr>
            <p:cNvSpPr/>
            <p:nvPr/>
          </p:nvSpPr>
          <p:spPr>
            <a:xfrm rot="1766803" flipH="1">
              <a:off x="2034233" y="3118816"/>
              <a:ext cx="183101" cy="183104"/>
            </a:xfrm>
            <a:custGeom>
              <a:avLst/>
              <a:gdLst>
                <a:gd name="connsiteX0" fmla="*/ 139266 w 183101"/>
                <a:gd name="connsiteY0" fmla="*/ 144991 h 183104"/>
                <a:gd name="connsiteX1" fmla="*/ 182986 w 183101"/>
                <a:gd name="connsiteY1" fmla="*/ 115 h 183104"/>
                <a:gd name="connsiteX2" fmla="*/ 38206 w 183101"/>
                <a:gd name="connsiteY2" fmla="*/ 43930 h 183104"/>
                <a:gd name="connsiteX3" fmla="*/ 1154 w 183101"/>
                <a:gd name="connsiteY3" fmla="*/ 181948 h 183104"/>
                <a:gd name="connsiteX4" fmla="*/ 139266 w 183101"/>
                <a:gd name="connsiteY4" fmla="*/ 144991 h 18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101" h="183104">
                  <a:moveTo>
                    <a:pt x="139266" y="144991"/>
                  </a:moveTo>
                  <a:cubicBezTo>
                    <a:pt x="187558" y="96604"/>
                    <a:pt x="182986" y="115"/>
                    <a:pt x="182986" y="115"/>
                  </a:cubicBezTo>
                  <a:cubicBezTo>
                    <a:pt x="182986" y="115"/>
                    <a:pt x="86593" y="-4457"/>
                    <a:pt x="38206" y="43930"/>
                  </a:cubicBezTo>
                  <a:cubicBezTo>
                    <a:pt x="-10181" y="92317"/>
                    <a:pt x="1154" y="181948"/>
                    <a:pt x="1154" y="181948"/>
                  </a:cubicBezTo>
                  <a:cubicBezTo>
                    <a:pt x="1154" y="181948"/>
                    <a:pt x="90689" y="193283"/>
                    <a:pt x="139266" y="144991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336AF0BA-85FD-48BC-9677-84AE9CCDFAC4}"/>
                </a:ext>
              </a:extLst>
            </p:cNvPr>
            <p:cNvSpPr/>
            <p:nvPr/>
          </p:nvSpPr>
          <p:spPr>
            <a:xfrm rot="1766803" flipH="1">
              <a:off x="1953593" y="3507933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0EA67721-1735-4A1C-8D72-1ED8F637E4F2}"/>
                </a:ext>
              </a:extLst>
            </p:cNvPr>
            <p:cNvSpPr/>
            <p:nvPr/>
          </p:nvSpPr>
          <p:spPr>
            <a:xfrm rot="1766803" flipH="1">
              <a:off x="2004659" y="3691453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D9273E0D-332E-451A-AB93-EE1573794747}"/>
                </a:ext>
              </a:extLst>
            </p:cNvPr>
            <p:cNvSpPr/>
            <p:nvPr/>
          </p:nvSpPr>
          <p:spPr>
            <a:xfrm rot="1766803" flipH="1">
              <a:off x="1902520" y="3324436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C09F78BE-F43B-4A23-98F5-C14490C7D46D}"/>
                </a:ext>
              </a:extLst>
            </p:cNvPr>
            <p:cNvSpPr/>
            <p:nvPr/>
          </p:nvSpPr>
          <p:spPr>
            <a:xfrm rot="1766803" flipH="1">
              <a:off x="2282592" y="3375133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5C29825-40AA-4212-860A-F16F89BD4476}"/>
                </a:ext>
              </a:extLst>
            </p:cNvPr>
            <p:cNvSpPr/>
            <p:nvPr/>
          </p:nvSpPr>
          <p:spPr>
            <a:xfrm rot="1766803" flipH="1">
              <a:off x="2333637" y="3558741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FF433C13-BF0B-4DF8-83C2-0DAE6C12B47A}"/>
                </a:ext>
              </a:extLst>
            </p:cNvPr>
            <p:cNvSpPr/>
            <p:nvPr/>
          </p:nvSpPr>
          <p:spPr>
            <a:xfrm rot="1766803" flipH="1">
              <a:off x="2231452" y="3191542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9B29C6E4-20A7-429A-B650-0AD99902FE7F}"/>
                </a:ext>
              </a:extLst>
            </p:cNvPr>
            <p:cNvSpPr/>
            <p:nvPr/>
          </p:nvSpPr>
          <p:spPr>
            <a:xfrm rot="1607420" flipH="1">
              <a:off x="2195301" y="3996369"/>
              <a:ext cx="545741" cy="486161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741" h="486161">
                  <a:moveTo>
                    <a:pt x="245650" y="333761"/>
                  </a:moveTo>
                  <a:cubicBezTo>
                    <a:pt x="102775" y="483971"/>
                    <a:pt x="4191" y="486161"/>
                    <a:pt x="0" y="486161"/>
                  </a:cubicBezTo>
                  <a:lnTo>
                    <a:pt x="0" y="438536"/>
                  </a:lnTo>
                  <a:cubicBezTo>
                    <a:pt x="857" y="438536"/>
                    <a:pt x="85725" y="434631"/>
                    <a:pt x="211646" y="301186"/>
                  </a:cubicBezTo>
                  <a:lnTo>
                    <a:pt x="211646" y="301186"/>
                  </a:lnTo>
                  <a:lnTo>
                    <a:pt x="212122" y="301186"/>
                  </a:lnTo>
                  <a:lnTo>
                    <a:pt x="504825" y="7244"/>
                  </a:lnTo>
                  <a:cubicBezTo>
                    <a:pt x="513976" y="-2202"/>
                    <a:pt x="529051" y="-2442"/>
                    <a:pt x="538497" y="6709"/>
                  </a:cubicBezTo>
                  <a:cubicBezTo>
                    <a:pt x="547943" y="15859"/>
                    <a:pt x="548183" y="30934"/>
                    <a:pt x="539032" y="40380"/>
                  </a:cubicBezTo>
                  <a:cubicBezTo>
                    <a:pt x="538841" y="40578"/>
                    <a:pt x="538646" y="40772"/>
                    <a:pt x="538448" y="40963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8E58ECB-9F49-46A0-AE28-7DD36CB0AB75}"/>
                </a:ext>
              </a:extLst>
            </p:cNvPr>
            <p:cNvSpPr/>
            <p:nvPr/>
          </p:nvSpPr>
          <p:spPr>
            <a:xfrm rot="1607420" flipH="1">
              <a:off x="2134957" y="4064330"/>
              <a:ext cx="257079" cy="142912"/>
            </a:xfrm>
            <a:custGeom>
              <a:avLst/>
              <a:gdLst>
                <a:gd name="connsiteX0" fmla="*/ 134684 w 257079"/>
                <a:gd name="connsiteY0" fmla="*/ 19 h 142912"/>
                <a:gd name="connsiteX1" fmla="*/ 0 w 257079"/>
                <a:gd name="connsiteY1" fmla="*/ 68789 h 142912"/>
                <a:gd name="connsiteX2" fmla="*/ 131921 w 257079"/>
                <a:gd name="connsiteY2" fmla="*/ 142894 h 142912"/>
                <a:gd name="connsiteX3" fmla="*/ 257080 w 257079"/>
                <a:gd name="connsiteY3" fmla="*/ 73933 h 142912"/>
                <a:gd name="connsiteX4" fmla="*/ 134684 w 257079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2">
                  <a:moveTo>
                    <a:pt x="134684" y="19"/>
                  </a:moveTo>
                  <a:cubicBezTo>
                    <a:pt x="66294" y="-1315"/>
                    <a:pt x="0" y="68789"/>
                    <a:pt x="0" y="68789"/>
                  </a:cubicBezTo>
                  <a:cubicBezTo>
                    <a:pt x="0" y="68789"/>
                    <a:pt x="63532" y="141560"/>
                    <a:pt x="131921" y="142894"/>
                  </a:cubicBezTo>
                  <a:cubicBezTo>
                    <a:pt x="200311" y="144227"/>
                    <a:pt x="257080" y="73933"/>
                    <a:pt x="257080" y="73933"/>
                  </a:cubicBezTo>
                  <a:cubicBezTo>
                    <a:pt x="257080" y="73933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2AF02C3E-2FEE-4DC6-B212-1D0B159D9A7F}"/>
                </a:ext>
              </a:extLst>
            </p:cNvPr>
            <p:cNvSpPr/>
            <p:nvPr/>
          </p:nvSpPr>
          <p:spPr>
            <a:xfrm rot="1607420" flipH="1">
              <a:off x="2194473" y="4245284"/>
              <a:ext cx="257175" cy="142912"/>
            </a:xfrm>
            <a:custGeom>
              <a:avLst/>
              <a:gdLst>
                <a:gd name="connsiteX0" fmla="*/ 134779 w 257175"/>
                <a:gd name="connsiteY0" fmla="*/ 19 h 142912"/>
                <a:gd name="connsiteX1" fmla="*/ 0 w 257175"/>
                <a:gd name="connsiteY1" fmla="*/ 68884 h 142912"/>
                <a:gd name="connsiteX2" fmla="*/ 131921 w 257175"/>
                <a:gd name="connsiteY2" fmla="*/ 142894 h 142912"/>
                <a:gd name="connsiteX3" fmla="*/ 257175 w 257175"/>
                <a:gd name="connsiteY3" fmla="*/ 73933 h 142912"/>
                <a:gd name="connsiteX4" fmla="*/ 134779 w 257175"/>
                <a:gd name="connsiteY4" fmla="*/ 19 h 1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912">
                  <a:moveTo>
                    <a:pt x="134779" y="19"/>
                  </a:moveTo>
                  <a:cubicBezTo>
                    <a:pt x="66389" y="-1315"/>
                    <a:pt x="0" y="68884"/>
                    <a:pt x="0" y="68884"/>
                  </a:cubicBezTo>
                  <a:cubicBezTo>
                    <a:pt x="0" y="68884"/>
                    <a:pt x="63627" y="141560"/>
                    <a:pt x="131921" y="142894"/>
                  </a:cubicBezTo>
                  <a:cubicBezTo>
                    <a:pt x="200216" y="144227"/>
                    <a:pt x="257175" y="73933"/>
                    <a:pt x="257175" y="73933"/>
                  </a:cubicBezTo>
                  <a:cubicBezTo>
                    <a:pt x="257175" y="73933"/>
                    <a:pt x="203168" y="1352"/>
                    <a:pt x="134779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DF9038E1-E507-4588-B1C9-FC9C75D5025D}"/>
                </a:ext>
              </a:extLst>
            </p:cNvPr>
            <p:cNvSpPr/>
            <p:nvPr/>
          </p:nvSpPr>
          <p:spPr>
            <a:xfrm rot="1607420" flipH="1">
              <a:off x="2075434" y="3883397"/>
              <a:ext cx="257079" cy="142915"/>
            </a:xfrm>
            <a:custGeom>
              <a:avLst/>
              <a:gdLst>
                <a:gd name="connsiteX0" fmla="*/ 134684 w 257079"/>
                <a:gd name="connsiteY0" fmla="*/ 19 h 142915"/>
                <a:gd name="connsiteX1" fmla="*/ 0 w 257079"/>
                <a:gd name="connsiteY1" fmla="*/ 68789 h 142915"/>
                <a:gd name="connsiteX2" fmla="*/ 131921 w 257079"/>
                <a:gd name="connsiteY2" fmla="*/ 142894 h 142915"/>
                <a:gd name="connsiteX3" fmla="*/ 257080 w 257079"/>
                <a:gd name="connsiteY3" fmla="*/ 73742 h 142915"/>
                <a:gd name="connsiteX4" fmla="*/ 134684 w 257079"/>
                <a:gd name="connsiteY4" fmla="*/ 19 h 14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79" h="142915">
                  <a:moveTo>
                    <a:pt x="134684" y="19"/>
                  </a:moveTo>
                  <a:cubicBezTo>
                    <a:pt x="66389" y="-1315"/>
                    <a:pt x="0" y="68789"/>
                    <a:pt x="0" y="68789"/>
                  </a:cubicBezTo>
                  <a:cubicBezTo>
                    <a:pt x="0" y="68789"/>
                    <a:pt x="63532" y="141465"/>
                    <a:pt x="131921" y="142894"/>
                  </a:cubicBezTo>
                  <a:cubicBezTo>
                    <a:pt x="200311" y="144323"/>
                    <a:pt x="257080" y="73742"/>
                    <a:pt x="257080" y="73742"/>
                  </a:cubicBezTo>
                  <a:cubicBezTo>
                    <a:pt x="257080" y="73742"/>
                    <a:pt x="203073" y="1352"/>
                    <a:pt x="134684" y="19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0F96BB96-8F7A-4447-903D-25B9BFDCDB5C}"/>
                </a:ext>
              </a:extLst>
            </p:cNvPr>
            <p:cNvSpPr/>
            <p:nvPr/>
          </p:nvSpPr>
          <p:spPr>
            <a:xfrm rot="1607420" flipH="1">
              <a:off x="2460156" y="3919012"/>
              <a:ext cx="142822" cy="257175"/>
            </a:xfrm>
            <a:custGeom>
              <a:avLst/>
              <a:gdLst>
                <a:gd name="connsiteX0" fmla="*/ 74031 w 142822"/>
                <a:gd name="connsiteY0" fmla="*/ 257175 h 257175"/>
                <a:gd name="connsiteX1" fmla="*/ 142801 w 142822"/>
                <a:gd name="connsiteY1" fmla="*/ 122396 h 257175"/>
                <a:gd name="connsiteX2" fmla="*/ 68982 w 142822"/>
                <a:gd name="connsiteY2" fmla="*/ 0 h 257175"/>
                <a:gd name="connsiteX3" fmla="*/ 21 w 142822"/>
                <a:gd name="connsiteY3" fmla="*/ 125254 h 257175"/>
                <a:gd name="connsiteX4" fmla="*/ 74031 w 142822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22" h="257175">
                  <a:moveTo>
                    <a:pt x="74031" y="257175"/>
                  </a:moveTo>
                  <a:cubicBezTo>
                    <a:pt x="74031" y="257175"/>
                    <a:pt x="144230" y="190500"/>
                    <a:pt x="142801" y="122396"/>
                  </a:cubicBezTo>
                  <a:cubicBezTo>
                    <a:pt x="141372" y="54292"/>
                    <a:pt x="68982" y="0"/>
                    <a:pt x="68982" y="0"/>
                  </a:cubicBezTo>
                  <a:cubicBezTo>
                    <a:pt x="68982" y="0"/>
                    <a:pt x="-1407" y="57150"/>
                    <a:pt x="21" y="125254"/>
                  </a:cubicBezTo>
                  <a:cubicBezTo>
                    <a:pt x="1450" y="193358"/>
                    <a:pt x="74031" y="257175"/>
                    <a:pt x="74031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2780F7E6-C9B0-46FF-AAE1-500471ACBDF2}"/>
                </a:ext>
              </a:extLst>
            </p:cNvPr>
            <p:cNvSpPr/>
            <p:nvPr/>
          </p:nvSpPr>
          <p:spPr>
            <a:xfrm rot="1607420" flipH="1">
              <a:off x="2519654" y="4100055"/>
              <a:ext cx="142912" cy="257079"/>
            </a:xfrm>
            <a:custGeom>
              <a:avLst/>
              <a:gdLst>
                <a:gd name="connsiteX0" fmla="*/ 74123 w 142912"/>
                <a:gd name="connsiteY0" fmla="*/ 257080 h 257079"/>
                <a:gd name="connsiteX1" fmla="*/ 142894 w 142912"/>
                <a:gd name="connsiteY1" fmla="*/ 122396 h 257079"/>
                <a:gd name="connsiteX2" fmla="*/ 69075 w 142912"/>
                <a:gd name="connsiteY2" fmla="*/ 0 h 257079"/>
                <a:gd name="connsiteX3" fmla="*/ 19 w 142912"/>
                <a:gd name="connsiteY3" fmla="*/ 125159 h 257079"/>
                <a:gd name="connsiteX4" fmla="*/ 74123 w 142912"/>
                <a:gd name="connsiteY4" fmla="*/ 257080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12" h="257079">
                  <a:moveTo>
                    <a:pt x="74123" y="257080"/>
                  </a:moveTo>
                  <a:cubicBezTo>
                    <a:pt x="74123" y="257080"/>
                    <a:pt x="144227" y="190405"/>
                    <a:pt x="142894" y="122396"/>
                  </a:cubicBezTo>
                  <a:cubicBezTo>
                    <a:pt x="141560" y="54388"/>
                    <a:pt x="69075" y="0"/>
                    <a:pt x="69075" y="0"/>
                  </a:cubicBezTo>
                  <a:cubicBezTo>
                    <a:pt x="69075" y="0"/>
                    <a:pt x="-1315" y="57150"/>
                    <a:pt x="19" y="125159"/>
                  </a:cubicBezTo>
                  <a:cubicBezTo>
                    <a:pt x="1352" y="193167"/>
                    <a:pt x="74123" y="257080"/>
                    <a:pt x="74123" y="257080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5476F76C-E5A0-4FBC-93D3-AC9C614F1FB7}"/>
                </a:ext>
              </a:extLst>
            </p:cNvPr>
            <p:cNvSpPr/>
            <p:nvPr/>
          </p:nvSpPr>
          <p:spPr>
            <a:xfrm rot="1607420" flipH="1">
              <a:off x="2400563" y="3737994"/>
              <a:ext cx="142626" cy="257175"/>
            </a:xfrm>
            <a:custGeom>
              <a:avLst/>
              <a:gdLst>
                <a:gd name="connsiteX0" fmla="*/ 73742 w 142626"/>
                <a:gd name="connsiteY0" fmla="*/ 257175 h 257175"/>
                <a:gd name="connsiteX1" fmla="*/ 142608 w 142626"/>
                <a:gd name="connsiteY1" fmla="*/ 122396 h 257175"/>
                <a:gd name="connsiteX2" fmla="*/ 68980 w 142626"/>
                <a:gd name="connsiteY2" fmla="*/ 0 h 257175"/>
                <a:gd name="connsiteX3" fmla="*/ 19 w 142626"/>
                <a:gd name="connsiteY3" fmla="*/ 125254 h 257175"/>
                <a:gd name="connsiteX4" fmla="*/ 73742 w 142626"/>
                <a:gd name="connsiteY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26" h="257175">
                  <a:moveTo>
                    <a:pt x="73742" y="257175"/>
                  </a:moveTo>
                  <a:cubicBezTo>
                    <a:pt x="73742" y="257175"/>
                    <a:pt x="143941" y="190500"/>
                    <a:pt x="142608" y="122396"/>
                  </a:cubicBezTo>
                  <a:cubicBezTo>
                    <a:pt x="141275" y="54293"/>
                    <a:pt x="68980" y="0"/>
                    <a:pt x="68980" y="0"/>
                  </a:cubicBezTo>
                  <a:cubicBezTo>
                    <a:pt x="68980" y="0"/>
                    <a:pt x="-1315" y="57150"/>
                    <a:pt x="19" y="125254"/>
                  </a:cubicBezTo>
                  <a:cubicBezTo>
                    <a:pt x="1352" y="193358"/>
                    <a:pt x="73742" y="257175"/>
                    <a:pt x="73742" y="257175"/>
                  </a:cubicBez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012AD273-DDDC-4290-B996-2A06599BAC8F}"/>
                </a:ext>
              </a:extLst>
            </p:cNvPr>
            <p:cNvSpPr/>
            <p:nvPr/>
          </p:nvSpPr>
          <p:spPr>
            <a:xfrm rot="1684545" flipH="1">
              <a:off x="2053810" y="342055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86549B2-7495-4C75-8C77-B7D1DFA209D7}"/>
                </a:ext>
              </a:extLst>
            </p:cNvPr>
            <p:cNvSpPr/>
            <p:nvPr/>
          </p:nvSpPr>
          <p:spPr>
            <a:xfrm rot="1684545" flipH="1">
              <a:off x="2123888" y="3653021"/>
              <a:ext cx="384516" cy="401384"/>
            </a:xfrm>
            <a:custGeom>
              <a:avLst/>
              <a:gdLst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0 w 545741"/>
                <a:gd name="connsiteY2" fmla="*/ 438536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0" fmla="*/ 245650 w 545741"/>
                <a:gd name="connsiteY0" fmla="*/ 333761 h 486161"/>
                <a:gd name="connsiteX1" fmla="*/ 0 w 545741"/>
                <a:gd name="connsiteY1" fmla="*/ 486161 h 486161"/>
                <a:gd name="connsiteX2" fmla="*/ 234587 w 545741"/>
                <a:gd name="connsiteY2" fmla="*/ 289515 h 486161"/>
                <a:gd name="connsiteX3" fmla="*/ 211646 w 545741"/>
                <a:gd name="connsiteY3" fmla="*/ 301186 h 486161"/>
                <a:gd name="connsiteX4" fmla="*/ 211646 w 545741"/>
                <a:gd name="connsiteY4" fmla="*/ 301186 h 486161"/>
                <a:gd name="connsiteX5" fmla="*/ 212122 w 545741"/>
                <a:gd name="connsiteY5" fmla="*/ 301186 h 486161"/>
                <a:gd name="connsiteX6" fmla="*/ 504825 w 545741"/>
                <a:gd name="connsiteY6" fmla="*/ 7244 h 486161"/>
                <a:gd name="connsiteX7" fmla="*/ 538497 w 545741"/>
                <a:gd name="connsiteY7" fmla="*/ 6709 h 486161"/>
                <a:gd name="connsiteX8" fmla="*/ 539032 w 545741"/>
                <a:gd name="connsiteY8" fmla="*/ 40380 h 486161"/>
                <a:gd name="connsiteX9" fmla="*/ 538448 w 545741"/>
                <a:gd name="connsiteY9" fmla="*/ 40963 h 486161"/>
                <a:gd name="connsiteX10" fmla="*/ 245650 w 545741"/>
                <a:gd name="connsiteY10" fmla="*/ 333761 h 486161"/>
                <a:gd name="connsiteX0" fmla="*/ 84425 w 384516"/>
                <a:gd name="connsiteY0" fmla="*/ 333761 h 401384"/>
                <a:gd name="connsiteX1" fmla="*/ 50644 w 384516"/>
                <a:gd name="connsiteY1" fmla="*/ 337051 h 401384"/>
                <a:gd name="connsiteX2" fmla="*/ 73362 w 384516"/>
                <a:gd name="connsiteY2" fmla="*/ 289515 h 401384"/>
                <a:gd name="connsiteX3" fmla="*/ 50421 w 384516"/>
                <a:gd name="connsiteY3" fmla="*/ 301186 h 401384"/>
                <a:gd name="connsiteX4" fmla="*/ 50421 w 384516"/>
                <a:gd name="connsiteY4" fmla="*/ 301186 h 401384"/>
                <a:gd name="connsiteX5" fmla="*/ 50897 w 384516"/>
                <a:gd name="connsiteY5" fmla="*/ 301186 h 401384"/>
                <a:gd name="connsiteX6" fmla="*/ 343600 w 384516"/>
                <a:gd name="connsiteY6" fmla="*/ 7244 h 401384"/>
                <a:gd name="connsiteX7" fmla="*/ 377272 w 384516"/>
                <a:gd name="connsiteY7" fmla="*/ 6709 h 401384"/>
                <a:gd name="connsiteX8" fmla="*/ 377807 w 384516"/>
                <a:gd name="connsiteY8" fmla="*/ 40380 h 401384"/>
                <a:gd name="connsiteX9" fmla="*/ 377223 w 384516"/>
                <a:gd name="connsiteY9" fmla="*/ 40963 h 401384"/>
                <a:gd name="connsiteX10" fmla="*/ 84425 w 384516"/>
                <a:gd name="connsiteY10" fmla="*/ 333761 h 4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6" h="401384">
                  <a:moveTo>
                    <a:pt x="84425" y="333761"/>
                  </a:moveTo>
                  <a:cubicBezTo>
                    <a:pt x="-58450" y="483971"/>
                    <a:pt x="54835" y="337051"/>
                    <a:pt x="50644" y="337051"/>
                  </a:cubicBezTo>
                  <a:cubicBezTo>
                    <a:pt x="50644" y="321176"/>
                    <a:pt x="73362" y="305390"/>
                    <a:pt x="73362" y="289515"/>
                  </a:cubicBezTo>
                  <a:cubicBezTo>
                    <a:pt x="74219" y="289515"/>
                    <a:pt x="-75500" y="434631"/>
                    <a:pt x="50421" y="301186"/>
                  </a:cubicBezTo>
                  <a:lnTo>
                    <a:pt x="50421" y="301186"/>
                  </a:lnTo>
                  <a:lnTo>
                    <a:pt x="50897" y="301186"/>
                  </a:lnTo>
                  <a:lnTo>
                    <a:pt x="343600" y="7244"/>
                  </a:lnTo>
                  <a:cubicBezTo>
                    <a:pt x="352751" y="-2202"/>
                    <a:pt x="367826" y="-2442"/>
                    <a:pt x="377272" y="6709"/>
                  </a:cubicBezTo>
                  <a:cubicBezTo>
                    <a:pt x="386718" y="15859"/>
                    <a:pt x="386958" y="30934"/>
                    <a:pt x="377807" y="40380"/>
                  </a:cubicBezTo>
                  <a:cubicBezTo>
                    <a:pt x="377616" y="40578"/>
                    <a:pt x="377421" y="40772"/>
                    <a:pt x="377223" y="40963"/>
                  </a:cubicBezTo>
                  <a:lnTo>
                    <a:pt x="84425" y="333761"/>
                  </a:lnTo>
                  <a:close/>
                </a:path>
              </a:pathLst>
            </a:custGeom>
            <a:grpFill/>
            <a:ln w="9525" cap="flat">
              <a:solidFill>
                <a:srgbClr val="4037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403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9359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276710" y="56788"/>
            <a:ext cx="2748950" cy="788601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400" dirty="0">
                <a:solidFill>
                  <a:srgbClr val="403726"/>
                </a:solidFill>
                <a:latin typeface="양진체 " charset="0"/>
                <a:ea typeface="양진체 " charset="0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charset="0"/>
                <a:ea typeface="양진체 " charset="0"/>
              </a:rPr>
              <a:t>사례분석 </a:t>
            </a:r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-</a:t>
            </a:r>
            <a:r>
              <a:rPr lang="en-US" altLang="ko-KR" sz="2400" dirty="0">
                <a:solidFill>
                  <a:srgbClr val="403726"/>
                </a:solidFill>
                <a:latin typeface="양진체 " charset="0"/>
                <a:ea typeface="양진체 " charset="0"/>
              </a:rPr>
              <a:t> [</a:t>
            </a:r>
            <a:r>
              <a:rPr lang="ko-KR" altLang="en-US" sz="2400" dirty="0">
                <a:solidFill>
                  <a:srgbClr val="403726"/>
                </a:solidFill>
                <a:latin typeface="양진체 " charset="0"/>
                <a:ea typeface="양진체 " charset="0"/>
              </a:rPr>
              <a:t>코케</a:t>
            </a:r>
            <a:r>
              <a:rPr lang="en-US" altLang="ko-KR" sz="2400" dirty="0">
                <a:solidFill>
                  <a:srgbClr val="403726"/>
                </a:solidFill>
                <a:latin typeface="양진체 " charset="0"/>
                <a:ea typeface="양진체 " charset="0"/>
              </a:rPr>
              <a:t>]</a:t>
            </a:r>
            <a:endParaRPr lang="ko-KR" altLang="en-US" sz="2400" dirty="0">
              <a:solidFill>
                <a:srgbClr val="403726"/>
              </a:solidFill>
              <a:latin typeface="양진체 " charset="0"/>
              <a:ea typeface="양진체 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A7F1BAA-C4C1-4A98-BCC1-242B09ACA8F4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C46D2-1DD1-408A-A422-1299702BEEBB}"/>
              </a:ext>
            </a:extLst>
          </p:cNvPr>
          <p:cNvSpPr txBox="1"/>
          <p:nvPr/>
        </p:nvSpPr>
        <p:spPr>
          <a:xfrm>
            <a:off x="5499422" y="255402"/>
            <a:ext cx="6078908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원두 구독 서비스를 운영하는 기업을 모델링 하여 프로젝트를 구상했습니다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클라이언트 서비스가 구현해야 할 부분을 조사하여 반영하였습니다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00E1CF0-5C6A-47D9-ABAE-6C317B626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49" y="1080546"/>
            <a:ext cx="10737301" cy="556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4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276710" y="56788"/>
            <a:ext cx="2748950" cy="788601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400" dirty="0">
                <a:solidFill>
                  <a:srgbClr val="403726"/>
                </a:solidFill>
                <a:latin typeface="양진체 " charset="0"/>
                <a:ea typeface="양진체 " charset="0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charset="0"/>
                <a:ea typeface="양진체 " charset="0"/>
              </a:rPr>
              <a:t>사례분석 </a:t>
            </a:r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-</a:t>
            </a:r>
            <a:r>
              <a:rPr lang="en-US" altLang="ko-KR" sz="2400" dirty="0">
                <a:solidFill>
                  <a:srgbClr val="403726"/>
                </a:solidFill>
                <a:latin typeface="양진체 " charset="0"/>
                <a:ea typeface="양진체 " charset="0"/>
              </a:rPr>
              <a:t> [</a:t>
            </a:r>
            <a:r>
              <a:rPr lang="ko-KR" altLang="en-US" sz="2400" dirty="0" err="1">
                <a:solidFill>
                  <a:srgbClr val="403726"/>
                </a:solidFill>
                <a:latin typeface="양진체 " charset="0"/>
                <a:ea typeface="양진체 " charset="0"/>
              </a:rPr>
              <a:t>프릴츠</a:t>
            </a:r>
            <a:r>
              <a:rPr lang="en-US" altLang="ko-KR" sz="2400" dirty="0">
                <a:solidFill>
                  <a:srgbClr val="403726"/>
                </a:solidFill>
                <a:latin typeface="양진체 " charset="0"/>
                <a:ea typeface="양진체 " charset="0"/>
              </a:rPr>
              <a:t>]</a:t>
            </a:r>
            <a:endParaRPr lang="ko-KR" altLang="en-US" sz="2400" dirty="0">
              <a:solidFill>
                <a:srgbClr val="403726"/>
              </a:solidFill>
              <a:latin typeface="양진체 " charset="0"/>
              <a:ea typeface="양진체 " charset="0"/>
            </a:endParaRPr>
          </a:p>
        </p:txBody>
      </p:sp>
      <p:pic>
        <p:nvPicPr>
          <p:cNvPr id="6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05" y="1098430"/>
            <a:ext cx="11208589" cy="5535166"/>
          </a:xfrm>
          <a:prstGeom prst="rect">
            <a:avLst/>
          </a:prstGeom>
          <a:noFill/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5A7F1BAA-C4C1-4A98-BCC1-242B09ACA8F4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C46D2-1DD1-408A-A422-1299702BEEBB}"/>
              </a:ext>
            </a:extLst>
          </p:cNvPr>
          <p:cNvSpPr txBox="1"/>
          <p:nvPr/>
        </p:nvSpPr>
        <p:spPr>
          <a:xfrm>
            <a:off x="6095999" y="264344"/>
            <a:ext cx="5652509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원두를 판매하는 </a:t>
            </a:r>
            <a:r>
              <a:rPr lang="ko-KR" altLang="en-US" sz="14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로스터리의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홈페이지를 참고하여 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UI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설계했습니다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원두 구독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판매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시 필요한 데이터를 수집하였습니다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E1C17C-6675-4592-A106-EC320EF0DF2C}"/>
              </a:ext>
            </a:extLst>
          </p:cNvPr>
          <p:cNvSpPr/>
          <p:nvPr/>
        </p:nvSpPr>
        <p:spPr>
          <a:xfrm>
            <a:off x="3301255" y="460616"/>
            <a:ext cx="183307" cy="45719"/>
          </a:xfrm>
          <a:prstGeom prst="rect">
            <a:avLst/>
          </a:prstGeom>
          <a:solidFill>
            <a:srgbClr val="EFEE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F900BF-613B-4E16-A2DB-A8AAFD2903BB}"/>
              </a:ext>
            </a:extLst>
          </p:cNvPr>
          <p:cNvSpPr/>
          <p:nvPr/>
        </p:nvSpPr>
        <p:spPr>
          <a:xfrm>
            <a:off x="3257124" y="451207"/>
            <a:ext cx="45719" cy="64906"/>
          </a:xfrm>
          <a:prstGeom prst="rect">
            <a:avLst/>
          </a:prstGeom>
          <a:solidFill>
            <a:srgbClr val="403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36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제목 1">
            <a:extLst>
              <a:ext uri="{FF2B5EF4-FFF2-40B4-BE49-F238E27FC236}">
                <a16:creationId xmlns:a16="http://schemas.microsoft.com/office/drawing/2014/main" id="{B19D4B55-BB5F-4399-8A1C-36FF6F497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702" y="111059"/>
            <a:ext cx="2415044" cy="704165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프로세스 흐름도</a:t>
            </a:r>
          </a:p>
        </p:txBody>
      </p:sp>
      <p:sp>
        <p:nvSpPr>
          <p:cNvPr id="4" name="사각형: 둥근 모서리 3"/>
          <p:cNvSpPr>
            <a:spLocks/>
          </p:cNvSpPr>
          <p:nvPr/>
        </p:nvSpPr>
        <p:spPr>
          <a:xfrm>
            <a:off x="503719" y="1986015"/>
            <a:ext cx="3347720" cy="46672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8DD0389-CB4E-4360-946B-6380FB640BB4}"/>
              </a:ext>
            </a:extLst>
          </p:cNvPr>
          <p:cNvSpPr>
            <a:spLocks/>
          </p:cNvSpPr>
          <p:nvPr/>
        </p:nvSpPr>
        <p:spPr>
          <a:xfrm>
            <a:off x="640259" y="4229996"/>
            <a:ext cx="1396365" cy="89027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사각형: 둥근 모서리 5"/>
          <p:cNvSpPr>
            <a:spLocks/>
          </p:cNvSpPr>
          <p:nvPr/>
        </p:nvSpPr>
        <p:spPr>
          <a:xfrm>
            <a:off x="8600604" y="1972680"/>
            <a:ext cx="3063240" cy="46805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0" name="사각형: 둥근 모서리 49"/>
          <p:cNvSpPr>
            <a:spLocks/>
          </p:cNvSpPr>
          <p:nvPr/>
        </p:nvSpPr>
        <p:spPr>
          <a:xfrm>
            <a:off x="8847619" y="3031225"/>
            <a:ext cx="1260475" cy="723265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1" name="사각형: 둥근 모서리 50"/>
          <p:cNvSpPr>
            <a:spLocks/>
          </p:cNvSpPr>
          <p:nvPr/>
        </p:nvSpPr>
        <p:spPr>
          <a:xfrm>
            <a:off x="8886989" y="3895460"/>
            <a:ext cx="2449195" cy="723265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2" name="사각형: 둥근 모서리 51"/>
          <p:cNvSpPr>
            <a:spLocks/>
          </p:cNvSpPr>
          <p:nvPr/>
        </p:nvSpPr>
        <p:spPr>
          <a:xfrm>
            <a:off x="8889529" y="4815575"/>
            <a:ext cx="2449195" cy="803275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149" name="직선 화살표 연결선 148"/>
          <p:cNvCxnSpPr>
            <a:cxnSpLocks/>
          </p:cNvCxnSpPr>
          <p:nvPr/>
        </p:nvCxnSpPr>
        <p:spPr>
          <a:xfrm>
            <a:off x="10942484" y="2386065"/>
            <a:ext cx="635" cy="2430145"/>
          </a:xfrm>
          <a:prstGeom prst="straightConnector1">
            <a:avLst/>
          </a:prstGeom>
          <a:ln w="381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>
            <a:cxnSpLocks/>
          </p:cNvCxnSpPr>
          <p:nvPr/>
        </p:nvCxnSpPr>
        <p:spPr>
          <a:xfrm>
            <a:off x="10654829" y="2442580"/>
            <a:ext cx="635" cy="1558290"/>
          </a:xfrm>
          <a:prstGeom prst="straightConnector1">
            <a:avLst/>
          </a:prstGeom>
          <a:ln w="381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/>
          <p:cNvSpPr>
            <a:spLocks/>
          </p:cNvSpPr>
          <p:nvPr/>
        </p:nvSpPr>
        <p:spPr>
          <a:xfrm>
            <a:off x="4468659" y="1972680"/>
            <a:ext cx="3348355" cy="46805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160943" y="1603745"/>
            <a:ext cx="286829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dirty="0">
                <a:latin typeface="양진체 " charset="0"/>
                <a:ea typeface="양진체 " charset="0"/>
              </a:rPr>
              <a:t>S</a:t>
            </a:r>
            <a:r>
              <a:rPr lang="en-US" altLang="ko-KR" b="0" i="0" dirty="0">
                <a:latin typeface="양진체 " charset="0"/>
                <a:ea typeface="양진체 " charset="0"/>
              </a:rPr>
              <a:t>ubscribe</a:t>
            </a:r>
            <a:r>
              <a:rPr lang="en-US" altLang="ko-KR" dirty="0">
                <a:latin typeface="양진체 " charset="0"/>
                <a:ea typeface="양진체 " charset="0"/>
              </a:rPr>
              <a:t> service</a:t>
            </a:r>
            <a:endParaRPr lang="ko-KR" altLang="en-US" dirty="0">
              <a:latin typeface="양진체 " charset="0"/>
              <a:ea typeface="양진체 " charset="0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5125378" y="1553308"/>
            <a:ext cx="1656080" cy="3689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dirty="0">
                <a:latin typeface="양진체 " charset="0"/>
                <a:ea typeface="양진체 " charset="0"/>
              </a:rPr>
              <a:t>Admin service</a:t>
            </a:r>
            <a:endParaRPr lang="ko-KR" altLang="en-US" dirty="0">
              <a:latin typeface="양진체 " charset="0"/>
              <a:ea typeface="양진체 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9214649" y="1568820"/>
            <a:ext cx="269367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dirty="0">
                <a:latin typeface="양진체 " charset="0"/>
                <a:ea typeface="양진체 " charset="0"/>
              </a:rPr>
              <a:t>Partner service</a:t>
            </a:r>
            <a:endParaRPr lang="ko-KR" altLang="en-US" dirty="0">
              <a:latin typeface="양진체 " charset="0"/>
              <a:ea typeface="양진체 " charset="0"/>
            </a:endParaRPr>
          </a:p>
        </p:txBody>
      </p:sp>
      <p:sp>
        <p:nvSpPr>
          <p:cNvPr id="11" name="사각형: 둥근 모서리 10"/>
          <p:cNvSpPr>
            <a:spLocks/>
          </p:cNvSpPr>
          <p:nvPr/>
        </p:nvSpPr>
        <p:spPr>
          <a:xfrm>
            <a:off x="1057439" y="2180960"/>
            <a:ext cx="2338705" cy="445770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Bean Store</a:t>
            </a:r>
            <a:endParaRPr lang="ko-KR" altLang="en-US"/>
          </a:p>
        </p:txBody>
      </p:sp>
      <p:sp>
        <p:nvSpPr>
          <p:cNvPr id="15" name="사각형: 둥근 모서리 14"/>
          <p:cNvSpPr>
            <a:spLocks/>
          </p:cNvSpPr>
          <p:nvPr/>
        </p:nvSpPr>
        <p:spPr>
          <a:xfrm>
            <a:off x="2127077" y="2852789"/>
            <a:ext cx="1557989" cy="3608971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2" name="사각형: 둥근 모서리 31"/>
          <p:cNvSpPr>
            <a:spLocks/>
          </p:cNvSpPr>
          <p:nvPr/>
        </p:nvSpPr>
        <p:spPr>
          <a:xfrm>
            <a:off x="2248998" y="3033765"/>
            <a:ext cx="1326216" cy="56959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 dirty="0">
                <a:solidFill>
                  <a:schemeClr val="tx1"/>
                </a:solidFill>
              </a:rPr>
              <a:t>제품목록</a:t>
            </a:r>
          </a:p>
        </p:txBody>
      </p:sp>
      <p:sp>
        <p:nvSpPr>
          <p:cNvPr id="40" name="사각형: 둥근 모서리 39"/>
          <p:cNvSpPr>
            <a:spLocks/>
          </p:cNvSpPr>
          <p:nvPr/>
        </p:nvSpPr>
        <p:spPr>
          <a:xfrm>
            <a:off x="2239473" y="3956257"/>
            <a:ext cx="1326216" cy="56959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 dirty="0" err="1">
                <a:solidFill>
                  <a:schemeClr val="tx1"/>
                </a:solidFill>
              </a:rPr>
              <a:t>제품상세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 flipH="1">
            <a:off x="2824943" y="2653400"/>
            <a:ext cx="2540" cy="386080"/>
          </a:xfrm>
          <a:prstGeom prst="straightConnector1">
            <a:avLst/>
          </a:prstGeom>
          <a:ln w="381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/>
          <p:cNvSpPr>
            <a:spLocks/>
          </p:cNvSpPr>
          <p:nvPr/>
        </p:nvSpPr>
        <p:spPr>
          <a:xfrm>
            <a:off x="4716611" y="2166066"/>
            <a:ext cx="2825750" cy="463550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 dirty="0" err="1">
                <a:solidFill>
                  <a:schemeClr val="tx1"/>
                </a:solidFill>
              </a:rPr>
              <a:t>Admin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DashBoard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6097732-BCB0-4737-973B-DCCA9F3F11C4}"/>
              </a:ext>
            </a:extLst>
          </p:cNvPr>
          <p:cNvSpPr/>
          <p:nvPr/>
        </p:nvSpPr>
        <p:spPr>
          <a:xfrm>
            <a:off x="9207664" y="3995155"/>
            <a:ext cx="1833245" cy="518160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제품 관리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7" name="사각형: 둥근 모서리 56"/>
          <p:cNvSpPr>
            <a:spLocks/>
          </p:cNvSpPr>
          <p:nvPr/>
        </p:nvSpPr>
        <p:spPr>
          <a:xfrm>
            <a:off x="4920144" y="2943828"/>
            <a:ext cx="2392680" cy="84836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144" name="직선 화살표 연결선 143"/>
          <p:cNvCxnSpPr>
            <a:cxnSpLocks/>
          </p:cNvCxnSpPr>
          <p:nvPr/>
        </p:nvCxnSpPr>
        <p:spPr>
          <a:xfrm>
            <a:off x="9298469" y="2525765"/>
            <a:ext cx="635" cy="513080"/>
          </a:xfrm>
          <a:prstGeom prst="straightConnector1">
            <a:avLst/>
          </a:prstGeom>
          <a:ln w="381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cxnSpLocks/>
          </p:cNvCxnSpPr>
          <p:nvPr/>
        </p:nvCxnSpPr>
        <p:spPr>
          <a:xfrm>
            <a:off x="2597781" y="4525852"/>
            <a:ext cx="0" cy="395605"/>
          </a:xfrm>
          <a:prstGeom prst="straightConnector1">
            <a:avLst/>
          </a:prstGeom>
          <a:ln w="381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473E21F-8F6D-4E9B-A49B-C05E2CCB71C3}"/>
              </a:ext>
            </a:extLst>
          </p:cNvPr>
          <p:cNvSpPr/>
          <p:nvPr/>
        </p:nvSpPr>
        <p:spPr>
          <a:xfrm>
            <a:off x="8886989" y="2179690"/>
            <a:ext cx="2449195" cy="511175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Manegement</a:t>
            </a:r>
          </a:p>
        </p:txBody>
      </p:sp>
      <p:cxnSp>
        <p:nvCxnSpPr>
          <p:cNvPr id="100" name="직선 화살표 연결선 99"/>
          <p:cNvCxnSpPr>
            <a:cxnSpLocks/>
          </p:cNvCxnSpPr>
          <p:nvPr/>
        </p:nvCxnSpPr>
        <p:spPr>
          <a:xfrm flipH="1" flipV="1">
            <a:off x="7070254" y="3271255"/>
            <a:ext cx="1702435" cy="1905"/>
          </a:xfrm>
          <a:prstGeom prst="straightConnector1">
            <a:avLst/>
          </a:prstGeom>
          <a:ln w="38100" cap="flat" cmpd="sng">
            <a:solidFill>
              <a:schemeClr val="accent2">
                <a:lumMod val="75000"/>
                <a:alpha val="100000"/>
              </a:schemeClr>
            </a:solidFill>
            <a:prstDash val="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21">
            <a:extLst>
              <a:ext uri="{FF2B5EF4-FFF2-40B4-BE49-F238E27FC236}">
                <a16:creationId xmlns:a16="http://schemas.microsoft.com/office/drawing/2014/main" id="{FAB2327B-C59D-45EF-9993-E7DE25C7DB0B}"/>
              </a:ext>
            </a:extLst>
          </p:cNvPr>
          <p:cNvSpPr>
            <a:spLocks/>
          </p:cNvSpPr>
          <p:nvPr/>
        </p:nvSpPr>
        <p:spPr>
          <a:xfrm>
            <a:off x="7919249" y="3210295"/>
            <a:ext cx="445135" cy="124460"/>
          </a:xfrm>
          <a:prstGeom prst="rect">
            <a:avLst/>
          </a:prstGeom>
          <a:solidFill>
            <a:srgbClr val="DFD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58" name="사각형: 둥근 모서리 57"/>
          <p:cNvSpPr>
            <a:spLocks/>
          </p:cNvSpPr>
          <p:nvPr/>
        </p:nvSpPr>
        <p:spPr>
          <a:xfrm>
            <a:off x="5237009" y="3093053"/>
            <a:ext cx="1833880" cy="55308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파트너쉽 관리</a:t>
            </a:r>
          </a:p>
        </p:txBody>
      </p:sp>
      <p:cxnSp>
        <p:nvCxnSpPr>
          <p:cNvPr id="67" name="직선 화살표 연결선 66"/>
          <p:cNvCxnSpPr>
            <a:cxnSpLocks/>
          </p:cNvCxnSpPr>
          <p:nvPr/>
        </p:nvCxnSpPr>
        <p:spPr>
          <a:xfrm>
            <a:off x="7058824" y="3490330"/>
            <a:ext cx="1754505" cy="2540"/>
          </a:xfrm>
          <a:prstGeom prst="straightConnector1">
            <a:avLst/>
          </a:prstGeom>
          <a:ln w="38100" cap="flat" cmpd="sng">
            <a:solidFill>
              <a:schemeClr val="accent2">
                <a:lumMod val="75000"/>
                <a:alpha val="100000"/>
              </a:schemeClr>
            </a:solidFill>
            <a:prstDash val="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21"/>
          <p:cNvSpPr>
            <a:spLocks/>
          </p:cNvSpPr>
          <p:nvPr/>
        </p:nvSpPr>
        <p:spPr>
          <a:xfrm flipH="1">
            <a:off x="7914169" y="3429369"/>
            <a:ext cx="445770" cy="125095"/>
          </a:xfrm>
          <a:prstGeom prst="rect">
            <a:avLst/>
          </a:prstGeom>
          <a:solidFill>
            <a:srgbClr val="DFD85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cxnSp>
        <p:nvCxnSpPr>
          <p:cNvPr id="85" name="연결선: 꺾임 84"/>
          <p:cNvCxnSpPr>
            <a:cxnSpLocks/>
            <a:endCxn id="32" idx="3"/>
          </p:cNvCxnSpPr>
          <p:nvPr/>
        </p:nvCxnSpPr>
        <p:spPr>
          <a:xfrm rot="10800000">
            <a:off x="3575214" y="3318563"/>
            <a:ext cx="5542280" cy="836874"/>
          </a:xfrm>
          <a:prstGeom prst="bentConnector3">
            <a:avLst>
              <a:gd name="adj1" fmla="val 89963"/>
            </a:avLst>
          </a:prstGeom>
          <a:ln w="38100" cap="flat" cmpd="sng">
            <a:solidFill>
              <a:schemeClr val="accent2">
                <a:lumMod val="75000"/>
                <a:alpha val="100000"/>
              </a:schemeClr>
            </a:solidFill>
            <a:prstDash val="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21"/>
          <p:cNvSpPr>
            <a:spLocks/>
          </p:cNvSpPr>
          <p:nvPr/>
        </p:nvSpPr>
        <p:spPr>
          <a:xfrm>
            <a:off x="7642389" y="4086593"/>
            <a:ext cx="1013460" cy="132080"/>
          </a:xfrm>
          <a:prstGeom prst="rect">
            <a:avLst/>
          </a:prstGeom>
          <a:solidFill>
            <a:srgbClr val="DFD85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96" name="Rounded Rectangle 45"/>
          <p:cNvSpPr>
            <a:spLocks/>
          </p:cNvSpPr>
          <p:nvPr/>
        </p:nvSpPr>
        <p:spPr>
          <a:xfrm>
            <a:off x="8968269" y="3106155"/>
            <a:ext cx="1009650" cy="56959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400" b="1" dirty="0">
                <a:solidFill>
                  <a:schemeClr val="tx1"/>
                </a:solidFill>
              </a:rPr>
              <a:t>파트너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0" indent="0" algn="ctr" latinLnBrk="0">
              <a:buFontTx/>
              <a:buNone/>
            </a:pPr>
            <a:r>
              <a:rPr lang="ko-KR" altLang="en-US" sz="1400" b="1" dirty="0">
                <a:solidFill>
                  <a:schemeClr val="tx1"/>
                </a:solidFill>
              </a:rPr>
              <a:t>신청</a:t>
            </a:r>
          </a:p>
        </p:txBody>
      </p:sp>
      <p:sp>
        <p:nvSpPr>
          <p:cNvPr id="297" name="Rounded Rectangle 46"/>
          <p:cNvSpPr>
            <a:spLocks/>
          </p:cNvSpPr>
          <p:nvPr/>
        </p:nvSpPr>
        <p:spPr>
          <a:xfrm>
            <a:off x="10198264" y="3029955"/>
            <a:ext cx="1242060" cy="723265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98" name="Rounded Rectangle 47"/>
          <p:cNvSpPr>
            <a:spLocks/>
          </p:cNvSpPr>
          <p:nvPr/>
        </p:nvSpPr>
        <p:spPr>
          <a:xfrm>
            <a:off x="10318914" y="3104885"/>
            <a:ext cx="995045" cy="56959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400" b="1">
                <a:solidFill>
                  <a:schemeClr val="tx1"/>
                </a:solidFill>
              </a:rPr>
              <a:t>제품등록</a:t>
            </a:r>
          </a:p>
        </p:txBody>
      </p:sp>
      <p:cxnSp>
        <p:nvCxnSpPr>
          <p:cNvPr id="299" name="Double Arrow 48"/>
          <p:cNvCxnSpPr/>
          <p:nvPr/>
        </p:nvCxnSpPr>
        <p:spPr>
          <a:xfrm>
            <a:off x="10393209" y="2694040"/>
            <a:ext cx="8890" cy="351155"/>
          </a:xfrm>
          <a:prstGeom prst="straightConnector1">
            <a:avLst/>
          </a:prstGeom>
          <a:ln w="381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Rounded Rectangle 51"/>
          <p:cNvSpPr>
            <a:spLocks/>
          </p:cNvSpPr>
          <p:nvPr/>
        </p:nvSpPr>
        <p:spPr>
          <a:xfrm>
            <a:off x="9192424" y="4941940"/>
            <a:ext cx="1836420" cy="51879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주문 관리</a:t>
            </a:r>
          </a:p>
        </p:txBody>
      </p:sp>
      <p:sp>
        <p:nvSpPr>
          <p:cNvPr id="39" name="사각형: 둥근 모서리 38"/>
          <p:cNvSpPr>
            <a:spLocks/>
          </p:cNvSpPr>
          <p:nvPr/>
        </p:nvSpPr>
        <p:spPr>
          <a:xfrm>
            <a:off x="652007" y="2858893"/>
            <a:ext cx="1396365" cy="89027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6B4F261-5247-41E1-939B-E481750FC9B3}"/>
              </a:ext>
            </a:extLst>
          </p:cNvPr>
          <p:cNvCxnSpPr>
            <a:cxnSpLocks/>
          </p:cNvCxnSpPr>
          <p:nvPr/>
        </p:nvCxnSpPr>
        <p:spPr>
          <a:xfrm>
            <a:off x="1676228" y="2626730"/>
            <a:ext cx="0" cy="1770906"/>
          </a:xfrm>
          <a:prstGeom prst="straightConnector1">
            <a:avLst/>
          </a:prstGeom>
          <a:ln w="381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668C88A7-914D-4361-A3E3-3DAF1869DC1B}"/>
              </a:ext>
            </a:extLst>
          </p:cNvPr>
          <p:cNvGrpSpPr/>
          <p:nvPr/>
        </p:nvGrpSpPr>
        <p:grpSpPr>
          <a:xfrm>
            <a:off x="8751056" y="204734"/>
            <a:ext cx="3204210" cy="1276456"/>
            <a:chOff x="8689340" y="4675505"/>
            <a:chExt cx="3204210" cy="1402868"/>
          </a:xfrm>
        </p:grpSpPr>
        <p:sp>
          <p:nvSpPr>
            <p:cNvPr id="178" name="사각형: 둥근 모서리 177"/>
            <p:cNvSpPr>
              <a:spLocks/>
            </p:cNvSpPr>
            <p:nvPr/>
          </p:nvSpPr>
          <p:spPr>
            <a:xfrm>
              <a:off x="8689340" y="4675505"/>
              <a:ext cx="3204210" cy="128283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9050" cap="flat" cmpd="sng">
              <a:solidFill>
                <a:srgbClr val="6633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cxnSp>
          <p:nvCxnSpPr>
            <p:cNvPr id="173" name="직선 화살표 연결선 172"/>
            <p:cNvCxnSpPr>
              <a:cxnSpLocks/>
            </p:cNvCxnSpPr>
            <p:nvPr/>
          </p:nvCxnSpPr>
          <p:spPr>
            <a:xfrm>
              <a:off x="10155555" y="5318125"/>
              <a:ext cx="1475740" cy="1905"/>
            </a:xfrm>
            <a:prstGeom prst="straightConnector1">
              <a:avLst/>
            </a:prstGeom>
            <a:solidFill>
              <a:srgbClr val="DDE4D8"/>
            </a:solidFill>
            <a:ln w="38100" cap="flat" cmpd="sng">
              <a:prstDash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/>
            <p:cNvCxnSpPr>
              <a:cxnSpLocks/>
            </p:cNvCxnSpPr>
            <p:nvPr/>
          </p:nvCxnSpPr>
          <p:spPr>
            <a:xfrm>
              <a:off x="10155555" y="5699125"/>
              <a:ext cx="1475740" cy="1905"/>
            </a:xfrm>
            <a:prstGeom prst="straightConnector1">
              <a:avLst/>
            </a:prstGeom>
            <a:solidFill>
              <a:srgbClr val="DDE4D8"/>
            </a:solidFill>
            <a:ln w="38100" cap="flat" cmpd="sng">
              <a:solidFill>
                <a:schemeClr val="accent2">
                  <a:lumMod val="75000"/>
                  <a:alpha val="100000"/>
                </a:schemeClr>
              </a:solidFill>
              <a:prstDash val="dash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/>
            <p:cNvSpPr txBox="1">
              <a:spLocks/>
            </p:cNvSpPr>
            <p:nvPr/>
          </p:nvSpPr>
          <p:spPr>
            <a:xfrm>
              <a:off x="8770663" y="4734992"/>
              <a:ext cx="1145540" cy="134338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lnSpc>
                  <a:spcPct val="150000"/>
                </a:lnSpc>
                <a:buFontTx/>
                <a:buNone/>
              </a:pPr>
              <a:r>
                <a:rPr lang="ko-KR" altLang="en-US" sz="1400" dirty="0"/>
                <a:t>메시지 큐</a:t>
              </a:r>
              <a:endParaRPr lang="en-US" altLang="ko-KR" sz="1400" dirty="0"/>
            </a:p>
            <a:p>
              <a:pPr marL="0" indent="0" latinLnBrk="0">
                <a:lnSpc>
                  <a:spcPct val="150000"/>
                </a:lnSpc>
                <a:buFontTx/>
                <a:buNone/>
              </a:pPr>
              <a:r>
                <a:rPr lang="ko-KR" altLang="en-US" sz="1400" dirty="0"/>
                <a:t>화면 이동</a:t>
              </a:r>
            </a:p>
            <a:p>
              <a:pPr marL="0" indent="0" latinLnBrk="0">
                <a:lnSpc>
                  <a:spcPct val="150000"/>
                </a:lnSpc>
                <a:buFontTx/>
                <a:buNone/>
              </a:pPr>
              <a:r>
                <a:rPr lang="ko-KR" altLang="en-US" sz="1400" dirty="0"/>
                <a:t>데이터 이동</a:t>
              </a:r>
            </a:p>
            <a:p>
              <a:pPr marL="0" indent="0" latinLnBrk="0">
                <a:lnSpc>
                  <a:spcPct val="150000"/>
                </a:lnSpc>
                <a:buFontTx/>
                <a:buNone/>
              </a:pPr>
              <a:endParaRPr lang="ko-KR" altLang="en-US" sz="1400" dirty="0"/>
            </a:p>
          </p:txBody>
        </p:sp>
        <p:sp>
          <p:nvSpPr>
            <p:cNvPr id="281" name="Rectangle 25"/>
            <p:cNvSpPr>
              <a:spLocks/>
            </p:cNvSpPr>
            <p:nvPr/>
          </p:nvSpPr>
          <p:spPr>
            <a:xfrm>
              <a:off x="10144760" y="4887595"/>
              <a:ext cx="1467485" cy="115713"/>
            </a:xfrm>
            <a:prstGeom prst="rect">
              <a:avLst/>
            </a:prstGeom>
            <a:solidFill>
              <a:srgbClr val="DFD85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 dirty="0"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52594774-6E25-4A4F-9437-9A30FC136F1D}"/>
              </a:ext>
            </a:extLst>
          </p:cNvPr>
          <p:cNvSpPr>
            <a:spLocks/>
          </p:cNvSpPr>
          <p:nvPr/>
        </p:nvSpPr>
        <p:spPr>
          <a:xfrm>
            <a:off x="748844" y="4397636"/>
            <a:ext cx="1195354" cy="56959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500" b="1" dirty="0">
                <a:solidFill>
                  <a:schemeClr val="tx1"/>
                </a:solidFill>
              </a:rPr>
              <a:t>Notice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1329552" y="2639818"/>
            <a:ext cx="8890" cy="393065"/>
          </a:xfrm>
          <a:prstGeom prst="straightConnector1">
            <a:avLst/>
          </a:prstGeom>
          <a:ln w="381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/>
          <p:cNvSpPr>
            <a:spLocks/>
          </p:cNvSpPr>
          <p:nvPr/>
        </p:nvSpPr>
        <p:spPr>
          <a:xfrm>
            <a:off x="764242" y="3052658"/>
            <a:ext cx="1144905" cy="56959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500" b="1" dirty="0"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25805C6E-D546-4B55-BA3F-587D5AA42E5A}"/>
              </a:ext>
            </a:extLst>
          </p:cNvPr>
          <p:cNvSpPr>
            <a:spLocks/>
          </p:cNvSpPr>
          <p:nvPr/>
        </p:nvSpPr>
        <p:spPr>
          <a:xfrm>
            <a:off x="4920144" y="4334028"/>
            <a:ext cx="2392680" cy="84836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5258BAC-00AE-453F-9125-9750BA61F779}"/>
              </a:ext>
            </a:extLst>
          </p:cNvPr>
          <p:cNvSpPr>
            <a:spLocks/>
          </p:cNvSpPr>
          <p:nvPr/>
        </p:nvSpPr>
        <p:spPr>
          <a:xfrm>
            <a:off x="5237009" y="4483253"/>
            <a:ext cx="1833880" cy="55308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 dirty="0">
                <a:solidFill>
                  <a:schemeClr val="tx1"/>
                </a:solidFill>
              </a:rPr>
              <a:t>Notice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75D94511-CE28-4AFC-BA82-1B96AC2B4F74}"/>
              </a:ext>
            </a:extLst>
          </p:cNvPr>
          <p:cNvCxnSpPr>
            <a:cxnSpLocks/>
          </p:cNvCxnSpPr>
          <p:nvPr/>
        </p:nvCxnSpPr>
        <p:spPr>
          <a:xfrm flipH="1" flipV="1">
            <a:off x="1948873" y="4731357"/>
            <a:ext cx="3279074" cy="1"/>
          </a:xfrm>
          <a:prstGeom prst="straightConnector1">
            <a:avLst/>
          </a:prstGeom>
          <a:ln w="38100" cap="flat" cmpd="sng">
            <a:solidFill>
              <a:schemeClr val="accent2">
                <a:lumMod val="75000"/>
                <a:alpha val="100000"/>
              </a:schemeClr>
            </a:solidFill>
            <a:prstDash val="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40">
            <a:extLst>
              <a:ext uri="{FF2B5EF4-FFF2-40B4-BE49-F238E27FC236}">
                <a16:creationId xmlns:a16="http://schemas.microsoft.com/office/drawing/2014/main" id="{E955636B-92DA-4756-A397-4AF94CBAA0AA}"/>
              </a:ext>
            </a:extLst>
          </p:cNvPr>
          <p:cNvSpPr>
            <a:spLocks/>
          </p:cNvSpPr>
          <p:nvPr/>
        </p:nvSpPr>
        <p:spPr>
          <a:xfrm>
            <a:off x="3763252" y="4646927"/>
            <a:ext cx="1062355" cy="144780"/>
          </a:xfrm>
          <a:prstGeom prst="rect">
            <a:avLst/>
          </a:prstGeom>
          <a:solidFill>
            <a:srgbClr val="DFD85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C721DAF-D1CE-4732-B1DE-635A8D3452BF}"/>
              </a:ext>
            </a:extLst>
          </p:cNvPr>
          <p:cNvCxnSpPr>
            <a:cxnSpLocks/>
          </p:cNvCxnSpPr>
          <p:nvPr/>
        </p:nvCxnSpPr>
        <p:spPr>
          <a:xfrm>
            <a:off x="2831924" y="3620024"/>
            <a:ext cx="0" cy="389264"/>
          </a:xfrm>
          <a:prstGeom prst="straightConnector1">
            <a:avLst/>
          </a:prstGeom>
          <a:ln w="381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54F927C-12DB-410E-89E7-52CD5F47E338}"/>
              </a:ext>
            </a:extLst>
          </p:cNvPr>
          <p:cNvCxnSpPr>
            <a:cxnSpLocks/>
          </p:cNvCxnSpPr>
          <p:nvPr/>
        </p:nvCxnSpPr>
        <p:spPr>
          <a:xfrm>
            <a:off x="3176901" y="4525852"/>
            <a:ext cx="0" cy="1239537"/>
          </a:xfrm>
          <a:prstGeom prst="straightConnector1">
            <a:avLst/>
          </a:prstGeom>
          <a:ln w="381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643DB5B1-ED6C-47FC-80B8-BBB1F4B408E2}"/>
              </a:ext>
            </a:extLst>
          </p:cNvPr>
          <p:cNvSpPr>
            <a:spLocks/>
          </p:cNvSpPr>
          <p:nvPr/>
        </p:nvSpPr>
        <p:spPr>
          <a:xfrm>
            <a:off x="2239473" y="4911297"/>
            <a:ext cx="1326216" cy="56959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D850BDBA-94C8-4639-8A2A-6418BCB16458}"/>
              </a:ext>
            </a:extLst>
          </p:cNvPr>
          <p:cNvSpPr>
            <a:spLocks/>
          </p:cNvSpPr>
          <p:nvPr/>
        </p:nvSpPr>
        <p:spPr>
          <a:xfrm>
            <a:off x="2239473" y="5765389"/>
            <a:ext cx="1326216" cy="569595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>
            <a:solidFill>
              <a:srgbClr val="6633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b="1" dirty="0">
                <a:solidFill>
                  <a:schemeClr val="tx1"/>
                </a:solidFill>
              </a:rPr>
              <a:t>제품주문</a:t>
            </a:r>
          </a:p>
        </p:txBody>
      </p: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F512D4A5-05C7-44EC-8130-5C3B9A011FE4}"/>
              </a:ext>
            </a:extLst>
          </p:cNvPr>
          <p:cNvCxnSpPr>
            <a:cxnSpLocks/>
            <a:stCxn id="88" idx="3"/>
            <a:endCxn id="302" idx="1"/>
          </p:cNvCxnSpPr>
          <p:nvPr/>
        </p:nvCxnSpPr>
        <p:spPr>
          <a:xfrm flipV="1">
            <a:off x="3565689" y="5201338"/>
            <a:ext cx="5626735" cy="848849"/>
          </a:xfrm>
          <a:prstGeom prst="bentConnector3">
            <a:avLst>
              <a:gd name="adj1" fmla="val 81960"/>
            </a:avLst>
          </a:prstGeom>
          <a:ln w="38100" cap="flat" cmpd="sng">
            <a:solidFill>
              <a:schemeClr val="accent2">
                <a:lumMod val="75000"/>
                <a:alpha val="100000"/>
              </a:schemeClr>
            </a:solidFill>
            <a:prstDash val="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40">
            <a:extLst>
              <a:ext uri="{FF2B5EF4-FFF2-40B4-BE49-F238E27FC236}">
                <a16:creationId xmlns:a16="http://schemas.microsoft.com/office/drawing/2014/main" id="{1119E18A-A3DA-4BEA-BE7C-FB51FCF39B33}"/>
              </a:ext>
            </a:extLst>
          </p:cNvPr>
          <p:cNvSpPr>
            <a:spLocks/>
          </p:cNvSpPr>
          <p:nvPr/>
        </p:nvSpPr>
        <p:spPr>
          <a:xfrm>
            <a:off x="5474961" y="5963594"/>
            <a:ext cx="1062355" cy="144780"/>
          </a:xfrm>
          <a:prstGeom prst="rect">
            <a:avLst/>
          </a:prstGeom>
          <a:solidFill>
            <a:srgbClr val="DFD85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59" name="제목 1">
            <a:extLst>
              <a:ext uri="{FF2B5EF4-FFF2-40B4-BE49-F238E27FC236}">
                <a16:creationId xmlns:a16="http://schemas.microsoft.com/office/drawing/2014/main" id="{D1241DD6-9CDC-4F70-8BD8-4D1DB7CD79A6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3528746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82594E7B-6142-4FFA-8689-9EAF8D2688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5291992"/>
              </p:ext>
            </p:extLst>
          </p:nvPr>
        </p:nvGraphicFramePr>
        <p:xfrm>
          <a:off x="390512" y="1525510"/>
          <a:ext cx="11484002" cy="4499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5306">
                  <a:extLst>
                    <a:ext uri="{9D8B030D-6E8A-4147-A177-3AD203B41FA5}">
                      <a16:colId xmlns:a16="http://schemas.microsoft.com/office/drawing/2014/main" val="2979510184"/>
                    </a:ext>
                  </a:extLst>
                </a:gridCol>
                <a:gridCol w="1143587">
                  <a:extLst>
                    <a:ext uri="{9D8B030D-6E8A-4147-A177-3AD203B41FA5}">
                      <a16:colId xmlns:a16="http://schemas.microsoft.com/office/drawing/2014/main" val="2615943982"/>
                    </a:ext>
                  </a:extLst>
                </a:gridCol>
                <a:gridCol w="1143587">
                  <a:extLst>
                    <a:ext uri="{9D8B030D-6E8A-4147-A177-3AD203B41FA5}">
                      <a16:colId xmlns:a16="http://schemas.microsoft.com/office/drawing/2014/main" val="408453320"/>
                    </a:ext>
                  </a:extLst>
                </a:gridCol>
                <a:gridCol w="1143587">
                  <a:extLst>
                    <a:ext uri="{9D8B030D-6E8A-4147-A177-3AD203B41FA5}">
                      <a16:colId xmlns:a16="http://schemas.microsoft.com/office/drawing/2014/main" val="3793627180"/>
                    </a:ext>
                  </a:extLst>
                </a:gridCol>
                <a:gridCol w="1143587">
                  <a:extLst>
                    <a:ext uri="{9D8B030D-6E8A-4147-A177-3AD203B41FA5}">
                      <a16:colId xmlns:a16="http://schemas.microsoft.com/office/drawing/2014/main" val="2132766772"/>
                    </a:ext>
                  </a:extLst>
                </a:gridCol>
                <a:gridCol w="1143587">
                  <a:extLst>
                    <a:ext uri="{9D8B030D-6E8A-4147-A177-3AD203B41FA5}">
                      <a16:colId xmlns:a16="http://schemas.microsoft.com/office/drawing/2014/main" val="1257572896"/>
                    </a:ext>
                  </a:extLst>
                </a:gridCol>
                <a:gridCol w="1143587">
                  <a:extLst>
                    <a:ext uri="{9D8B030D-6E8A-4147-A177-3AD203B41FA5}">
                      <a16:colId xmlns:a16="http://schemas.microsoft.com/office/drawing/2014/main" val="2653821785"/>
                    </a:ext>
                  </a:extLst>
                </a:gridCol>
                <a:gridCol w="1143587">
                  <a:extLst>
                    <a:ext uri="{9D8B030D-6E8A-4147-A177-3AD203B41FA5}">
                      <a16:colId xmlns:a16="http://schemas.microsoft.com/office/drawing/2014/main" val="2495683744"/>
                    </a:ext>
                  </a:extLst>
                </a:gridCol>
                <a:gridCol w="1143587">
                  <a:extLst>
                    <a:ext uri="{9D8B030D-6E8A-4147-A177-3AD203B41FA5}">
                      <a16:colId xmlns:a16="http://schemas.microsoft.com/office/drawing/2014/main" val="899619975"/>
                    </a:ext>
                  </a:extLst>
                </a:gridCol>
              </a:tblGrid>
              <a:tr h="642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lt"/>
                        </a:rPr>
                        <a:t>프로젝트 일정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n-lt"/>
                        </a:rPr>
                        <a:t>1</a:t>
                      </a:r>
                      <a:r>
                        <a:rPr lang="ko-KR" altLang="en-US" b="1" dirty="0">
                          <a:latin typeface="+mn-lt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n-lt"/>
                        </a:rPr>
                        <a:t>2</a:t>
                      </a:r>
                      <a:r>
                        <a:rPr lang="ko-KR" altLang="en-US" b="1" dirty="0">
                          <a:latin typeface="+mn-lt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n-lt"/>
                        </a:rPr>
                        <a:t>3</a:t>
                      </a:r>
                      <a:r>
                        <a:rPr lang="ko-KR" altLang="en-US" b="1" dirty="0">
                          <a:latin typeface="+mn-lt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n-lt"/>
                        </a:rPr>
                        <a:t>4</a:t>
                      </a:r>
                      <a:r>
                        <a:rPr lang="ko-KR" altLang="en-US" b="1" dirty="0">
                          <a:latin typeface="+mn-lt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n-lt"/>
                        </a:rPr>
                        <a:t>5</a:t>
                      </a:r>
                      <a:r>
                        <a:rPr lang="ko-KR" altLang="en-US" b="1" dirty="0">
                          <a:latin typeface="+mn-lt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n-lt"/>
                        </a:rPr>
                        <a:t>6</a:t>
                      </a:r>
                      <a:r>
                        <a:rPr lang="ko-KR" altLang="en-US" b="1" dirty="0">
                          <a:latin typeface="+mn-lt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n-lt"/>
                        </a:rPr>
                        <a:t>7</a:t>
                      </a:r>
                      <a:r>
                        <a:rPr lang="ko-KR" altLang="en-US" b="1" dirty="0">
                          <a:latin typeface="+mn-lt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n-lt"/>
                        </a:rPr>
                        <a:t>8</a:t>
                      </a:r>
                      <a:r>
                        <a:rPr lang="ko-KR" altLang="en-US" b="1" dirty="0">
                          <a:latin typeface="+mn-lt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547021"/>
                  </a:ext>
                </a:extLst>
              </a:tr>
              <a:tr h="642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lt"/>
                        </a:rPr>
                        <a:t>기획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843595"/>
                  </a:ext>
                </a:extLst>
              </a:tr>
              <a:tr h="642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lt"/>
                        </a:rPr>
                        <a:t>분석 및 설계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153034"/>
                  </a:ext>
                </a:extLst>
              </a:tr>
              <a:tr h="642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lt"/>
                        </a:rPr>
                        <a:t>단위 서비스 구현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027769"/>
                  </a:ext>
                </a:extLst>
              </a:tr>
              <a:tr h="642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lt"/>
                        </a:rPr>
                        <a:t>단위 테스트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5743659"/>
                  </a:ext>
                </a:extLst>
              </a:tr>
              <a:tr h="642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lt"/>
                        </a:rPr>
                        <a:t>통합 테스트 및 배포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4043327"/>
                  </a:ext>
                </a:extLst>
              </a:tr>
              <a:tr h="642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lt"/>
                        </a:rPr>
                        <a:t>산출물 정리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403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801637"/>
                  </a:ext>
                </a:extLst>
              </a:tr>
            </a:tbl>
          </a:graphicData>
        </a:graphic>
      </p:graphicFrame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3277E5BA-E815-49DB-9088-8682299BD070}"/>
              </a:ext>
            </a:extLst>
          </p:cNvPr>
          <p:cNvSpPr/>
          <p:nvPr/>
        </p:nvSpPr>
        <p:spPr>
          <a:xfrm>
            <a:off x="2718486" y="2261285"/>
            <a:ext cx="1161537" cy="444844"/>
          </a:xfrm>
          <a:prstGeom prst="homePlate">
            <a:avLst>
              <a:gd name="adj" fmla="val 2777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03726"/>
              </a:solidFill>
            </a:endParaRP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F185EA2C-1209-4F19-9227-B69AD320A5C6}"/>
              </a:ext>
            </a:extLst>
          </p:cNvPr>
          <p:cNvSpPr/>
          <p:nvPr/>
        </p:nvSpPr>
        <p:spPr>
          <a:xfrm>
            <a:off x="3869265" y="2900178"/>
            <a:ext cx="1717588" cy="444844"/>
          </a:xfrm>
          <a:prstGeom prst="homePlate">
            <a:avLst>
              <a:gd name="adj" fmla="val 2777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03726"/>
              </a:solidFill>
            </a:endParaRP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D5D341A3-ACF4-4B75-95B3-E2E35F1925DB}"/>
              </a:ext>
            </a:extLst>
          </p:cNvPr>
          <p:cNvSpPr/>
          <p:nvPr/>
        </p:nvSpPr>
        <p:spPr>
          <a:xfrm>
            <a:off x="9057502" y="4825861"/>
            <a:ext cx="1161537" cy="444844"/>
          </a:xfrm>
          <a:prstGeom prst="homePlate">
            <a:avLst>
              <a:gd name="adj" fmla="val 2777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03726"/>
              </a:solidFill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BBF4EEC4-93E9-4820-8695-F3F82644ADCF}"/>
              </a:ext>
            </a:extLst>
          </p:cNvPr>
          <p:cNvSpPr/>
          <p:nvPr/>
        </p:nvSpPr>
        <p:spPr>
          <a:xfrm>
            <a:off x="5609968" y="3551427"/>
            <a:ext cx="2285998" cy="444844"/>
          </a:xfrm>
          <a:prstGeom prst="homePlate">
            <a:avLst>
              <a:gd name="adj" fmla="val 2777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03726"/>
              </a:solidFill>
            </a:endParaRP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1A45CDD6-A5A8-4EE3-B506-42A9E07DFAB6}"/>
              </a:ext>
            </a:extLst>
          </p:cNvPr>
          <p:cNvSpPr/>
          <p:nvPr/>
        </p:nvSpPr>
        <p:spPr>
          <a:xfrm>
            <a:off x="7895966" y="4195031"/>
            <a:ext cx="1161537" cy="444844"/>
          </a:xfrm>
          <a:prstGeom prst="homePlate">
            <a:avLst>
              <a:gd name="adj" fmla="val 2777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03726"/>
              </a:solidFill>
            </a:endParaRP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F1481BD1-B660-490D-AD3E-F24EEE92DB99}"/>
              </a:ext>
            </a:extLst>
          </p:cNvPr>
          <p:cNvSpPr/>
          <p:nvPr/>
        </p:nvSpPr>
        <p:spPr>
          <a:xfrm>
            <a:off x="10219039" y="5473944"/>
            <a:ext cx="1161537" cy="444844"/>
          </a:xfrm>
          <a:prstGeom prst="homePlate">
            <a:avLst>
              <a:gd name="adj" fmla="val 2777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03726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862EEC7-4174-4E2A-BCC4-DD03E24F8E52}"/>
              </a:ext>
            </a:extLst>
          </p:cNvPr>
          <p:cNvSpPr txBox="1">
            <a:spLocks/>
          </p:cNvSpPr>
          <p:nvPr/>
        </p:nvSpPr>
        <p:spPr>
          <a:xfrm>
            <a:off x="1259702" y="111059"/>
            <a:ext cx="2415044" cy="70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프로세스 일정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6EEE5F00-FF8C-45D5-B92E-76B2238D16F9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877301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SONO9438-3">
            <a:extLst>
              <a:ext uri="{FF2B5EF4-FFF2-40B4-BE49-F238E27FC236}">
                <a16:creationId xmlns:a16="http://schemas.microsoft.com/office/drawing/2014/main" id="{9BFF0ED9-860B-4C51-81C8-068D4D966DA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9" b="22703"/>
          <a:stretch/>
        </p:blipFill>
        <p:spPr>
          <a:xfrm>
            <a:off x="1012838" y="1270397"/>
            <a:ext cx="2340000" cy="2340000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DCF44C-9E42-454F-B0B7-6A62C6AB9ED3}"/>
              </a:ext>
            </a:extLst>
          </p:cNvPr>
          <p:cNvSpPr txBox="1"/>
          <p:nvPr/>
        </p:nvSpPr>
        <p:spPr>
          <a:xfrm>
            <a:off x="1098563" y="3791518"/>
            <a:ext cx="251383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403726"/>
                </a:solidFill>
              </a:rPr>
              <a:t>Project</a:t>
            </a:r>
            <a:r>
              <a:rPr lang="ko-KR" altLang="en-US" b="1" dirty="0">
                <a:solidFill>
                  <a:srgbClr val="403726"/>
                </a:solidFill>
              </a:rPr>
              <a:t> </a:t>
            </a:r>
            <a:r>
              <a:rPr lang="en-US" altLang="ko-KR" b="1" dirty="0">
                <a:solidFill>
                  <a:srgbClr val="403726"/>
                </a:solidFill>
              </a:rPr>
              <a:t>Leader</a:t>
            </a:r>
          </a:p>
          <a:p>
            <a:endParaRPr lang="en-US" altLang="ko-KR" b="1" dirty="0">
              <a:solidFill>
                <a:srgbClr val="403726"/>
              </a:solidFill>
            </a:endParaRPr>
          </a:p>
          <a:p>
            <a:r>
              <a:rPr lang="ko-KR" altLang="en-US" b="1" dirty="0">
                <a:solidFill>
                  <a:srgbClr val="403726"/>
                </a:solidFill>
              </a:rPr>
              <a:t>이주은</a:t>
            </a:r>
            <a:endParaRPr lang="en-US" altLang="ko-KR" b="1" dirty="0">
              <a:solidFill>
                <a:srgbClr val="403726"/>
              </a:solidFill>
            </a:endParaRPr>
          </a:p>
          <a:p>
            <a:endParaRPr lang="en-US" altLang="ko-KR" b="1" dirty="0">
              <a:solidFill>
                <a:srgbClr val="403726"/>
              </a:solidFill>
            </a:endParaRPr>
          </a:p>
          <a:p>
            <a:r>
              <a:rPr lang="ko-KR" altLang="en-US" b="1" dirty="0">
                <a:solidFill>
                  <a:srgbClr val="403726"/>
                </a:solidFill>
              </a:rPr>
              <a:t>구독자 서비스</a:t>
            </a:r>
            <a:endParaRPr lang="en-US" altLang="ko-KR" b="1" dirty="0">
              <a:solidFill>
                <a:srgbClr val="403726"/>
              </a:solidFill>
            </a:endParaRPr>
          </a:p>
          <a:p>
            <a:endParaRPr lang="en-US" altLang="ko-KR" b="1" dirty="0">
              <a:solidFill>
                <a:srgbClr val="403726"/>
              </a:solidFill>
            </a:endParaRPr>
          </a:p>
          <a:p>
            <a:r>
              <a:rPr lang="ko-KR" altLang="en-US" b="1" dirty="0">
                <a:solidFill>
                  <a:srgbClr val="403726"/>
                </a:solidFill>
              </a:rPr>
              <a:t>협업 툴 관리 </a:t>
            </a:r>
            <a:r>
              <a:rPr lang="en-US" altLang="ko-KR" b="1" dirty="0">
                <a:solidFill>
                  <a:srgbClr val="403726"/>
                </a:solidFill>
              </a:rPr>
              <a:t>(Notion)</a:t>
            </a:r>
          </a:p>
          <a:p>
            <a:r>
              <a:rPr lang="ko-KR" altLang="en-US" b="1" dirty="0" err="1">
                <a:solidFill>
                  <a:srgbClr val="403726"/>
                </a:solidFill>
              </a:rPr>
              <a:t>프론트엔드</a:t>
            </a:r>
            <a:r>
              <a:rPr lang="en-US" altLang="ko-KR" b="1" dirty="0">
                <a:solidFill>
                  <a:srgbClr val="403726"/>
                </a:solidFill>
              </a:rPr>
              <a:t>, </a:t>
            </a:r>
            <a:r>
              <a:rPr lang="ko-KR" altLang="en-US" b="1" dirty="0" err="1">
                <a:solidFill>
                  <a:srgbClr val="403726"/>
                </a:solidFill>
              </a:rPr>
              <a:t>백엔드</a:t>
            </a:r>
            <a:endParaRPr lang="en-US" altLang="ko-KR" b="1" dirty="0">
              <a:solidFill>
                <a:srgbClr val="403726"/>
              </a:solidFill>
            </a:endParaRPr>
          </a:p>
          <a:p>
            <a:r>
              <a:rPr lang="en-US" altLang="ko-KR" b="1" dirty="0">
                <a:solidFill>
                  <a:srgbClr val="403726"/>
                </a:solidFill>
              </a:rPr>
              <a:t>UI </a:t>
            </a:r>
            <a:r>
              <a:rPr lang="ko-KR" altLang="en-US" b="1" dirty="0">
                <a:solidFill>
                  <a:srgbClr val="403726"/>
                </a:solidFill>
              </a:rPr>
              <a:t>디자인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4FF2E-406A-4F01-8E41-9F05FA561636}"/>
              </a:ext>
            </a:extLst>
          </p:cNvPr>
          <p:cNvSpPr txBox="1"/>
          <p:nvPr/>
        </p:nvSpPr>
        <p:spPr>
          <a:xfrm>
            <a:off x="4928594" y="3862140"/>
            <a:ext cx="16514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403726"/>
                </a:solidFill>
              </a:rPr>
              <a:t>Developer</a:t>
            </a:r>
          </a:p>
          <a:p>
            <a:endParaRPr lang="en-US" altLang="ko-KR" b="1" dirty="0">
              <a:solidFill>
                <a:srgbClr val="403726"/>
              </a:solidFill>
            </a:endParaRPr>
          </a:p>
          <a:p>
            <a:r>
              <a:rPr lang="ko-KR" altLang="en-US" b="1" dirty="0" err="1">
                <a:solidFill>
                  <a:srgbClr val="403726"/>
                </a:solidFill>
              </a:rPr>
              <a:t>명재윤</a:t>
            </a:r>
            <a:endParaRPr lang="en-US" altLang="ko-KR" b="1" dirty="0">
              <a:solidFill>
                <a:srgbClr val="403726"/>
              </a:solidFill>
            </a:endParaRPr>
          </a:p>
          <a:p>
            <a:endParaRPr lang="en-US" altLang="ko-KR" b="1" dirty="0">
              <a:solidFill>
                <a:srgbClr val="403726"/>
              </a:solidFill>
            </a:endParaRPr>
          </a:p>
          <a:p>
            <a:r>
              <a:rPr lang="ko-KR" altLang="en-US" b="1" dirty="0">
                <a:solidFill>
                  <a:srgbClr val="403726"/>
                </a:solidFill>
              </a:rPr>
              <a:t>파트너 서비스</a:t>
            </a:r>
            <a:endParaRPr lang="en-US" altLang="ko-KR" b="1" dirty="0">
              <a:solidFill>
                <a:srgbClr val="40372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B6983-1B7E-40A0-AF2E-5B01DB4A6FFD}"/>
              </a:ext>
            </a:extLst>
          </p:cNvPr>
          <p:cNvSpPr txBox="1"/>
          <p:nvPr/>
        </p:nvSpPr>
        <p:spPr>
          <a:xfrm>
            <a:off x="8675241" y="3870723"/>
            <a:ext cx="16514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403726"/>
                </a:solidFill>
              </a:rPr>
              <a:t>Developer</a:t>
            </a:r>
          </a:p>
          <a:p>
            <a:endParaRPr lang="en-US" altLang="ko-KR" b="1" dirty="0">
              <a:solidFill>
                <a:srgbClr val="403726"/>
              </a:solidFill>
            </a:endParaRPr>
          </a:p>
          <a:p>
            <a:r>
              <a:rPr lang="ko-KR" altLang="en-US" b="1" dirty="0">
                <a:solidFill>
                  <a:srgbClr val="403726"/>
                </a:solidFill>
              </a:rPr>
              <a:t>김준호</a:t>
            </a:r>
            <a:endParaRPr lang="en-US" altLang="ko-KR" b="1" dirty="0">
              <a:solidFill>
                <a:srgbClr val="403726"/>
              </a:solidFill>
            </a:endParaRPr>
          </a:p>
          <a:p>
            <a:endParaRPr lang="en-US" altLang="ko-KR" b="1" dirty="0">
              <a:solidFill>
                <a:srgbClr val="403726"/>
              </a:solidFill>
            </a:endParaRPr>
          </a:p>
          <a:p>
            <a:r>
              <a:rPr lang="ko-KR" altLang="en-US" b="1" dirty="0" err="1">
                <a:solidFill>
                  <a:srgbClr val="403726"/>
                </a:solidFill>
              </a:rPr>
              <a:t>어드민</a:t>
            </a:r>
            <a:r>
              <a:rPr lang="ko-KR" altLang="en-US" b="1" dirty="0">
                <a:solidFill>
                  <a:srgbClr val="403726"/>
                </a:solidFill>
              </a:rPr>
              <a:t> 서비스</a:t>
            </a:r>
            <a:endParaRPr lang="en-US" altLang="ko-KR" b="1" dirty="0">
              <a:solidFill>
                <a:srgbClr val="403726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D3AD25C-6D08-4296-988D-E15E808472FF}"/>
              </a:ext>
            </a:extLst>
          </p:cNvPr>
          <p:cNvSpPr/>
          <p:nvPr/>
        </p:nvSpPr>
        <p:spPr>
          <a:xfrm>
            <a:off x="4830273" y="1270397"/>
            <a:ext cx="2340000" cy="234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사용자 윤곽선">
            <a:extLst>
              <a:ext uri="{FF2B5EF4-FFF2-40B4-BE49-F238E27FC236}">
                <a16:creationId xmlns:a16="http://schemas.microsoft.com/office/drawing/2014/main" id="{A99B510B-1E7F-47D9-96AD-8DD14DD34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2292" y="1488806"/>
            <a:ext cx="2163508" cy="216350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E481B0A-9B1B-48AF-AADD-DCECF1A97524}"/>
              </a:ext>
            </a:extLst>
          </p:cNvPr>
          <p:cNvSpPr/>
          <p:nvPr/>
        </p:nvSpPr>
        <p:spPr>
          <a:xfrm>
            <a:off x="8675241" y="1270397"/>
            <a:ext cx="2340000" cy="234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 descr="사용자 윤곽선">
            <a:extLst>
              <a:ext uri="{FF2B5EF4-FFF2-40B4-BE49-F238E27FC236}">
                <a16:creationId xmlns:a16="http://schemas.microsoft.com/office/drawing/2014/main" id="{690E3F59-C232-4F03-9B2F-3A9135A27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77260" y="1488806"/>
            <a:ext cx="2163508" cy="2163508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33AAC0DE-5034-44B9-ABBF-D0FDFA972740}"/>
              </a:ext>
            </a:extLst>
          </p:cNvPr>
          <p:cNvSpPr txBox="1">
            <a:spLocks/>
          </p:cNvSpPr>
          <p:nvPr/>
        </p:nvSpPr>
        <p:spPr>
          <a:xfrm>
            <a:off x="1259702" y="111059"/>
            <a:ext cx="3059256" cy="70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역할 분배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C3B4F8FE-BCBF-40BF-ACE5-227CB04812C6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408967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2B0FFD-BA59-4159-8F61-73C94FBBCA4B}"/>
              </a:ext>
            </a:extLst>
          </p:cNvPr>
          <p:cNvSpPr/>
          <p:nvPr/>
        </p:nvSpPr>
        <p:spPr>
          <a:xfrm>
            <a:off x="0" y="738874"/>
            <a:ext cx="12192000" cy="6147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2CC8EAE-1B0E-4886-8AFC-CC39DCE375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7"/>
          <a:stretch/>
        </p:blipFill>
        <p:spPr>
          <a:xfrm>
            <a:off x="869405" y="915798"/>
            <a:ext cx="10747501" cy="5845047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C1098EA-3FF0-4610-8C0A-C801403E4AC4}"/>
              </a:ext>
            </a:extLst>
          </p:cNvPr>
          <p:cNvSpPr txBox="1">
            <a:spLocks/>
          </p:cNvSpPr>
          <p:nvPr/>
        </p:nvSpPr>
        <p:spPr>
          <a:xfrm>
            <a:off x="1115927" y="93806"/>
            <a:ext cx="2415044" cy="704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dirty="0">
                <a:solidFill>
                  <a:srgbClr val="4037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요구사항 분석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487B438-2E66-4C68-9E14-86C41E76DC32}"/>
              </a:ext>
            </a:extLst>
          </p:cNvPr>
          <p:cNvSpPr txBox="1">
            <a:spLocks/>
          </p:cNvSpPr>
          <p:nvPr/>
        </p:nvSpPr>
        <p:spPr>
          <a:xfrm>
            <a:off x="92016" y="158765"/>
            <a:ext cx="1242203" cy="558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분석 및 설계</a:t>
            </a:r>
          </a:p>
        </p:txBody>
      </p:sp>
    </p:spTree>
    <p:extLst>
      <p:ext uri="{BB962C8B-B14F-4D97-AF65-F5344CB8AC3E}">
        <p14:creationId xmlns:p14="http://schemas.microsoft.com/office/powerpoint/2010/main" val="3606453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10049</TotalTime>
  <Words>2095</Words>
  <Application>Microsoft Office PowerPoint</Application>
  <PresentationFormat>와이드스크린</PresentationFormat>
  <Paragraphs>576</Paragraphs>
  <Slides>35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6" baseType="lpstr">
      <vt:lpstr>-apple-system</vt:lpstr>
      <vt:lpstr>Infinity Sans WM Regular</vt:lpstr>
      <vt:lpstr>나눔고딕</vt:lpstr>
      <vt:lpstr>맑은 고딕</vt:lpstr>
      <vt:lpstr>양진체 </vt:lpstr>
      <vt:lpstr>한컴 고딕</vt:lpstr>
      <vt:lpstr>한컴 말랑말랑 Bold</vt:lpstr>
      <vt:lpstr>Arial</vt:lpstr>
      <vt:lpstr>Calibri</vt:lpstr>
      <vt:lpstr>Wingdings</vt:lpstr>
      <vt:lpstr>Office 테마</vt:lpstr>
      <vt:lpstr>주간 커-피</vt:lpstr>
      <vt:lpstr> 프로젝트 주제 및 동기</vt:lpstr>
      <vt:lpstr> 사용기술</vt:lpstr>
      <vt:lpstr> 사례분석 - [코케]</vt:lpstr>
      <vt:lpstr> 사례분석 - [프릴츠]</vt:lpstr>
      <vt:lpstr> 프로세스 흐름도</vt:lpstr>
      <vt:lpstr>PowerPoint 프레젠테이션</vt:lpstr>
      <vt:lpstr>PowerPoint 프레젠테이션</vt:lpstr>
      <vt:lpstr>PowerPoint 프레젠테이션</vt:lpstr>
      <vt:lpstr> WBS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주간 커-피</dc:title>
  <dc:creator>이 주현</dc:creator>
  <cp:lastModifiedBy>이 주현</cp:lastModifiedBy>
  <cp:revision>70</cp:revision>
  <dcterms:created xsi:type="dcterms:W3CDTF">2021-10-17T20:01:40Z</dcterms:created>
  <dcterms:modified xsi:type="dcterms:W3CDTF">2021-12-05T18:58:58Z</dcterms:modified>
</cp:coreProperties>
</file>